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1" r:id="rId3"/>
    <p:sldId id="258" r:id="rId4"/>
    <p:sldId id="257" r:id="rId5"/>
    <p:sldId id="262" r:id="rId6"/>
    <p:sldId id="269" r:id="rId7"/>
    <p:sldId id="287" r:id="rId8"/>
    <p:sldId id="268" r:id="rId9"/>
    <p:sldId id="284" r:id="rId10"/>
    <p:sldId id="272" r:id="rId11"/>
    <p:sldId id="270" r:id="rId12"/>
    <p:sldId id="283" r:id="rId13"/>
    <p:sldId id="281" r:id="rId14"/>
    <p:sldId id="275" r:id="rId15"/>
    <p:sldId id="276" r:id="rId16"/>
    <p:sldId id="277" r:id="rId17"/>
    <p:sldId id="286" r:id="rId1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AEAEA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26" autoAdjust="0"/>
    <p:restoredTop sz="96022" autoAdjust="0"/>
  </p:normalViewPr>
  <p:slideViewPr>
    <p:cSldViewPr>
      <p:cViewPr varScale="1">
        <p:scale>
          <a:sx n="80" d="100"/>
          <a:sy n="80" d="100"/>
        </p:scale>
        <p:origin x="-3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90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kserver\Yhteiset\Tilastot\2009\vastlajit89-09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vkserver\home$\Ari\Tilastoja\Yhteistilasto_tieteell\kaukolainaus05-09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i-FI"/>
  <c:chart>
    <c:plotArea>
      <c:layout>
        <c:manualLayout>
          <c:layoutTarget val="inner"/>
          <c:xMode val="edge"/>
          <c:yMode val="edge"/>
          <c:x val="7.1140562875185151E-2"/>
          <c:y val="0.17008897192935618"/>
          <c:w val="0.77667850217282763"/>
          <c:h val="0.58050847457627164"/>
        </c:manualLayout>
      </c:layout>
      <c:areaChart>
        <c:grouping val="stacked"/>
        <c:ser>
          <c:idx val="0"/>
          <c:order val="0"/>
          <c:tx>
            <c:v>Monografiat</c:v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Sheet1!$B$3:$V$3</c:f>
              <c:numCache>
                <c:formatCode>General</c:formatCode>
                <c:ptCount val="21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</c:numCache>
            </c:numRef>
          </c:cat>
          <c:val>
            <c:numRef>
              <c:f>Sheet1!$B$4:$V$4</c:f>
              <c:numCache>
                <c:formatCode>General</c:formatCode>
                <c:ptCount val="21"/>
                <c:pt idx="0">
                  <c:v>1631</c:v>
                </c:pt>
                <c:pt idx="1">
                  <c:v>1917</c:v>
                </c:pt>
                <c:pt idx="2">
                  <c:v>2383</c:v>
                </c:pt>
                <c:pt idx="3">
                  <c:v>2970</c:v>
                </c:pt>
                <c:pt idx="4">
                  <c:v>1954</c:v>
                </c:pt>
                <c:pt idx="5">
                  <c:v>2036</c:v>
                </c:pt>
                <c:pt idx="6">
                  <c:v>2734</c:v>
                </c:pt>
                <c:pt idx="7">
                  <c:v>2940</c:v>
                </c:pt>
                <c:pt idx="8">
                  <c:v>1935</c:v>
                </c:pt>
                <c:pt idx="9">
                  <c:v>2581</c:v>
                </c:pt>
                <c:pt idx="10">
                  <c:v>2435</c:v>
                </c:pt>
                <c:pt idx="11">
                  <c:v>1894</c:v>
                </c:pt>
                <c:pt idx="12">
                  <c:v>1768</c:v>
                </c:pt>
                <c:pt idx="13">
                  <c:v>1443</c:v>
                </c:pt>
                <c:pt idx="14">
                  <c:v>1893</c:v>
                </c:pt>
                <c:pt idx="15">
                  <c:v>2476</c:v>
                </c:pt>
                <c:pt idx="16">
                  <c:v>1889</c:v>
                </c:pt>
                <c:pt idx="17">
                  <c:v>1362</c:v>
                </c:pt>
                <c:pt idx="18">
                  <c:v>1899</c:v>
                </c:pt>
                <c:pt idx="19">
                  <c:v>2147.1999999999998</c:v>
                </c:pt>
                <c:pt idx="20">
                  <c:v>1825.3</c:v>
                </c:pt>
              </c:numCache>
            </c:numRef>
          </c:val>
        </c:ser>
        <c:ser>
          <c:idx val="1"/>
          <c:order val="1"/>
          <c:tx>
            <c:v>Kausijulkaisut</c:v>
          </c:tx>
          <c:spPr>
            <a:solidFill>
              <a:srgbClr val="FFFF99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Sheet1!$B$3:$V$3</c:f>
              <c:numCache>
                <c:formatCode>General</c:formatCode>
                <c:ptCount val="21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</c:numCache>
            </c:numRef>
          </c:cat>
          <c:val>
            <c:numRef>
              <c:f>Sheet1!$B$5:$V$5</c:f>
              <c:numCache>
                <c:formatCode>General</c:formatCode>
                <c:ptCount val="21"/>
                <c:pt idx="0">
                  <c:v>1515</c:v>
                </c:pt>
                <c:pt idx="1">
                  <c:v>2663</c:v>
                </c:pt>
                <c:pt idx="2">
                  <c:v>2025</c:v>
                </c:pt>
                <c:pt idx="3">
                  <c:v>3645</c:v>
                </c:pt>
                <c:pt idx="4">
                  <c:v>4767</c:v>
                </c:pt>
                <c:pt idx="5">
                  <c:v>2283</c:v>
                </c:pt>
                <c:pt idx="6">
                  <c:v>3789</c:v>
                </c:pt>
                <c:pt idx="7">
                  <c:v>4252</c:v>
                </c:pt>
                <c:pt idx="8">
                  <c:v>3971</c:v>
                </c:pt>
                <c:pt idx="9">
                  <c:v>2668</c:v>
                </c:pt>
                <c:pt idx="10">
                  <c:v>4073</c:v>
                </c:pt>
                <c:pt idx="11">
                  <c:v>3633</c:v>
                </c:pt>
                <c:pt idx="12">
                  <c:v>2147</c:v>
                </c:pt>
                <c:pt idx="13">
                  <c:v>1368</c:v>
                </c:pt>
                <c:pt idx="14">
                  <c:v>2040</c:v>
                </c:pt>
                <c:pt idx="15">
                  <c:v>4479</c:v>
                </c:pt>
                <c:pt idx="16">
                  <c:v>3433</c:v>
                </c:pt>
                <c:pt idx="17">
                  <c:v>2059</c:v>
                </c:pt>
                <c:pt idx="18">
                  <c:v>1829</c:v>
                </c:pt>
                <c:pt idx="19">
                  <c:v>2133.6</c:v>
                </c:pt>
                <c:pt idx="20">
                  <c:v>3088.8</c:v>
                </c:pt>
              </c:numCache>
            </c:numRef>
          </c:val>
        </c:ser>
        <c:ser>
          <c:idx val="2"/>
          <c:order val="2"/>
          <c:tx>
            <c:v>Väitöskirjat</c:v>
          </c:tx>
          <c:spPr>
            <a:solidFill>
              <a:srgbClr val="FF00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Sheet1!$B$3:$V$3</c:f>
              <c:numCache>
                <c:formatCode>General</c:formatCode>
                <c:ptCount val="21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</c:numCache>
            </c:numRef>
          </c:cat>
          <c:val>
            <c:numRef>
              <c:f>Sheet1!$B$6:$V$6</c:f>
              <c:numCache>
                <c:formatCode>General</c:formatCode>
                <c:ptCount val="21"/>
                <c:pt idx="0">
                  <c:v>1872</c:v>
                </c:pt>
                <c:pt idx="1">
                  <c:v>274</c:v>
                </c:pt>
                <c:pt idx="2">
                  <c:v>330</c:v>
                </c:pt>
                <c:pt idx="3">
                  <c:v>332</c:v>
                </c:pt>
                <c:pt idx="4">
                  <c:v>422</c:v>
                </c:pt>
                <c:pt idx="5">
                  <c:v>446</c:v>
                </c:pt>
                <c:pt idx="6">
                  <c:v>42</c:v>
                </c:pt>
                <c:pt idx="7">
                  <c:v>20</c:v>
                </c:pt>
                <c:pt idx="8">
                  <c:v>37</c:v>
                </c:pt>
                <c:pt idx="9">
                  <c:v>10</c:v>
                </c:pt>
                <c:pt idx="10">
                  <c:v>22</c:v>
                </c:pt>
                <c:pt idx="11">
                  <c:v>61</c:v>
                </c:pt>
                <c:pt idx="12">
                  <c:v>42</c:v>
                </c:pt>
                <c:pt idx="13">
                  <c:v>135</c:v>
                </c:pt>
                <c:pt idx="14">
                  <c:v>18</c:v>
                </c:pt>
                <c:pt idx="15">
                  <c:v>46</c:v>
                </c:pt>
                <c:pt idx="16">
                  <c:v>130</c:v>
                </c:pt>
                <c:pt idx="17">
                  <c:v>13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ser>
          <c:idx val="3"/>
          <c:order val="3"/>
          <c:tx>
            <c:v>Nuotit</c:v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Sheet1!$B$3:$V$3</c:f>
              <c:numCache>
                <c:formatCode>General</c:formatCode>
                <c:ptCount val="21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</c:numCache>
            </c:numRef>
          </c:cat>
          <c:val>
            <c:numRef>
              <c:f>Sheet1!$B$7:$V$7</c:f>
              <c:numCache>
                <c:formatCode>General</c:formatCode>
                <c:ptCount val="21"/>
                <c:pt idx="7">
                  <c:v>3</c:v>
                </c:pt>
                <c:pt idx="8">
                  <c:v>2</c:v>
                </c:pt>
                <c:pt idx="9">
                  <c:v>6</c:v>
                </c:pt>
                <c:pt idx="10">
                  <c:v>0</c:v>
                </c:pt>
                <c:pt idx="11">
                  <c:v>6</c:v>
                </c:pt>
                <c:pt idx="12">
                  <c:v>1</c:v>
                </c:pt>
                <c:pt idx="13">
                  <c:v>6</c:v>
                </c:pt>
                <c:pt idx="14">
                  <c:v>4</c:v>
                </c:pt>
                <c:pt idx="15">
                  <c:v>3</c:v>
                </c:pt>
                <c:pt idx="16">
                  <c:v>3</c:v>
                </c:pt>
                <c:pt idx="17">
                  <c:v>1</c:v>
                </c:pt>
                <c:pt idx="18">
                  <c:v>0.8</c:v>
                </c:pt>
                <c:pt idx="19">
                  <c:v>13.1</c:v>
                </c:pt>
                <c:pt idx="20">
                  <c:v>5.2</c:v>
                </c:pt>
              </c:numCache>
            </c:numRef>
          </c:val>
        </c:ser>
        <c:ser>
          <c:idx val="4"/>
          <c:order val="4"/>
          <c:tx>
            <c:v>Äänilevyt</c:v>
          </c:tx>
          <c:spPr>
            <a:solidFill>
              <a:srgbClr val="01000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Sheet1!$B$3:$V$3</c:f>
              <c:numCache>
                <c:formatCode>General</c:formatCode>
                <c:ptCount val="21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</c:numCache>
            </c:numRef>
          </c:cat>
          <c:val>
            <c:numRef>
              <c:f>Sheet1!$B$8:$V$8</c:f>
              <c:numCache>
                <c:formatCode>General</c:formatCode>
                <c:ptCount val="21"/>
                <c:pt idx="7">
                  <c:v>13</c:v>
                </c:pt>
                <c:pt idx="8">
                  <c:v>12</c:v>
                </c:pt>
                <c:pt idx="9">
                  <c:v>6</c:v>
                </c:pt>
                <c:pt idx="10">
                  <c:v>3</c:v>
                </c:pt>
                <c:pt idx="11">
                  <c:v>12</c:v>
                </c:pt>
                <c:pt idx="12">
                  <c:v>21</c:v>
                </c:pt>
                <c:pt idx="13">
                  <c:v>16</c:v>
                </c:pt>
                <c:pt idx="14">
                  <c:v>3</c:v>
                </c:pt>
                <c:pt idx="15">
                  <c:v>21</c:v>
                </c:pt>
                <c:pt idx="16">
                  <c:v>15</c:v>
                </c:pt>
                <c:pt idx="17">
                  <c:v>3</c:v>
                </c:pt>
                <c:pt idx="18">
                  <c:v>0.60000000000000064</c:v>
                </c:pt>
                <c:pt idx="19">
                  <c:v>1.4</c:v>
                </c:pt>
                <c:pt idx="20">
                  <c:v>2.2000000000000002</c:v>
                </c:pt>
              </c:numCache>
            </c:numRef>
          </c:val>
        </c:ser>
        <c:axId val="103733888"/>
        <c:axId val="103736064"/>
      </c:areaChart>
      <c:catAx>
        <c:axId val="10373388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1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03736064"/>
        <c:crosses val="autoZero"/>
        <c:auto val="1"/>
        <c:lblAlgn val="ctr"/>
        <c:lblOffset val="100"/>
        <c:tickLblSkip val="1"/>
        <c:tickMarkSkip val="1"/>
      </c:catAx>
      <c:valAx>
        <c:axId val="103736064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03733888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248717521741658"/>
          <c:y val="0.15677966101694921"/>
          <c:w val="0.13311345433840241"/>
          <c:h val="0.51271186440677963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8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i-FI" sz="1600" dirty="0"/>
              <a:t>Kotimainen kaukopalvelu, vastaanotetut </a:t>
            </a:r>
            <a:r>
              <a:rPr lang="fi-FI" sz="1600" dirty="0" smtClean="0"/>
              <a:t>tilaukset</a:t>
            </a:r>
          </a:p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i-FI" sz="1600" dirty="0" smtClean="0"/>
              <a:t>Suomen tieteelliset kirjastot ja Varastokirjasto</a:t>
            </a:r>
            <a:endParaRPr lang="fi-FI" sz="1600" dirty="0"/>
          </a:p>
        </c:rich>
      </c:tx>
      <c:layout>
        <c:manualLayout>
          <c:xMode val="edge"/>
          <c:yMode val="edge"/>
          <c:x val="0.1142859285446462"/>
          <c:y val="3.5335689045936397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4081646685314411"/>
          <c:y val="0.23321595008825324"/>
          <c:w val="0.5142862267680034"/>
          <c:h val="0.60777490022999459"/>
        </c:manualLayout>
      </c:layout>
      <c:lineChart>
        <c:grouping val="standard"/>
        <c:ser>
          <c:idx val="1"/>
          <c:order val="0"/>
          <c:tx>
            <c:strRef>
              <c:f>Sheet1!$A$12</c:f>
              <c:strCache>
                <c:ptCount val="1"/>
                <c:pt idx="0">
                  <c:v>Suomen tieteelliset kirjastot - VK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Sheet1!$B$9:$F$9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Sheet1!$B$13:$F$13</c:f>
              <c:numCache>
                <c:formatCode>General</c:formatCode>
                <c:ptCount val="5"/>
                <c:pt idx="0">
                  <c:v>88606</c:v>
                </c:pt>
                <c:pt idx="1">
                  <c:v>80955</c:v>
                </c:pt>
                <c:pt idx="2">
                  <c:v>76272</c:v>
                </c:pt>
                <c:pt idx="3">
                  <c:v>73088</c:v>
                </c:pt>
                <c:pt idx="4">
                  <c:v>54846</c:v>
                </c:pt>
              </c:numCache>
            </c:numRef>
          </c:val>
        </c:ser>
        <c:ser>
          <c:idx val="0"/>
          <c:order val="1"/>
          <c:tx>
            <c:strRef>
              <c:f>Sheet1!$A$9</c:f>
              <c:strCache>
                <c:ptCount val="1"/>
                <c:pt idx="0">
                  <c:v>Varastokirjasto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Sheet1!$B$9:$F$9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Sheet1!$B$10:$F$10</c:f>
              <c:numCache>
                <c:formatCode>#,##0</c:formatCode>
                <c:ptCount val="5"/>
                <c:pt idx="0">
                  <c:v>36961</c:v>
                </c:pt>
                <c:pt idx="1">
                  <c:v>40834</c:v>
                </c:pt>
                <c:pt idx="2">
                  <c:v>36463</c:v>
                </c:pt>
                <c:pt idx="3">
                  <c:v>40719</c:v>
                </c:pt>
                <c:pt idx="4">
                  <c:v>38782</c:v>
                </c:pt>
              </c:numCache>
            </c:numRef>
          </c:val>
        </c:ser>
        <c:marker val="1"/>
        <c:axId val="103788544"/>
        <c:axId val="103797888"/>
      </c:lineChart>
      <c:catAx>
        <c:axId val="1037885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03797888"/>
        <c:crosses val="autoZero"/>
        <c:auto val="1"/>
        <c:lblAlgn val="ctr"/>
        <c:lblOffset val="100"/>
        <c:tickLblSkip val="1"/>
        <c:tickMarkSkip val="1"/>
      </c:catAx>
      <c:valAx>
        <c:axId val="10379788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03788544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7755166318495963"/>
          <c:y val="0.40636116598499522"/>
          <c:w val="0.30612266323852494"/>
          <c:h val="0.26501803882288588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04419A-E52F-4F99-B1BE-FD0B71FF6E8F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9210C7-B6B9-428B-9ABA-7446A1FBA182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5A7B0B-C31F-4ED6-BC90-BDA87371F4DE}" type="slidenum">
              <a:rPr lang="en-GB"/>
              <a:pPr/>
              <a:t>4</a:t>
            </a:fld>
            <a:endParaRPr lang="en-GB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210C7-B6B9-428B-9ABA-7446A1FBA182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D09B0-C673-45AF-9C40-4E74BDAD2BA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AC7B9-5AA9-4276-99B4-BA3A895C06F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40AF8-415E-4E6A-A0B7-27C462D1C7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F7A9E-B7A9-4C00-92AF-995E937194E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90836-7FF9-49A1-87C9-C103DEE2EA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2C69B-48FD-45F2-A608-5D307074B2B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A95B1-745C-4102-94C9-2BB89236D9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D547F-32FB-4146-AE99-79D50FF8B39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BB908-EF11-436B-954F-AEDEE33A0C4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FA83F-26CB-4863-88E3-A091970D2C3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85611-ECA3-4167-9BD4-02CFAAE7C0D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737F902-00AC-4C2F-95C7-EC1294D85B1F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31" name="Picture 7" descr="\\Vkserver\yhteiset\Tiedotustyöryhmä\Powerpoint-kuvat\alapalkki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413500"/>
            <a:ext cx="9144000" cy="438150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51938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\\Vkserver\yhteiset\Tiedotustyöryhmä\Powerpoint-kuvat\etusiv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143000" y="3581400"/>
            <a:ext cx="7086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i-FI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Varastokirjasto</a:t>
            </a:r>
          </a:p>
          <a:p>
            <a:pPr algn="ctr">
              <a:spcBef>
                <a:spcPct val="50000"/>
              </a:spcBef>
            </a:pPr>
            <a:r>
              <a:rPr lang="fi-FI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- ei varasto vaan kirjasto</a:t>
            </a:r>
            <a:r>
              <a:rPr lang="en-GB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tique Olive" pitchFamily="34" charset="0"/>
              </a:rPr>
              <a:t> 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209800" y="5257800"/>
            <a:ext cx="45624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i-FI" sz="2000" b="1" dirty="0" smtClean="0">
                <a:latin typeface="Antique Olive" pitchFamily="34" charset="0"/>
              </a:rPr>
              <a:t>Raisio </a:t>
            </a:r>
            <a:endParaRPr lang="fi-FI" sz="2000" b="1" dirty="0" smtClean="0">
              <a:latin typeface="Antique Olive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fi-FI" sz="2000" b="1" smtClean="0">
                <a:latin typeface="Antique Olive" pitchFamily="34" charset="0"/>
              </a:rPr>
              <a:t>21.3.2011</a:t>
            </a:r>
            <a:endParaRPr lang="fi-FI" sz="2000" b="1" dirty="0" smtClean="0">
              <a:latin typeface="Antique Olive" pitchFamily="34" charset="0"/>
            </a:endParaRPr>
          </a:p>
          <a:p>
            <a:pPr algn="ctr">
              <a:spcBef>
                <a:spcPct val="50000"/>
              </a:spcBef>
            </a:pPr>
            <a:endParaRPr lang="en-GB" sz="2000" dirty="0">
              <a:latin typeface="Antique Olive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85800" y="8382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fi-FI" sz="4000" u="sng">
                <a:solidFill>
                  <a:schemeClr val="tx2"/>
                </a:solidFill>
                <a:latin typeface="Antique Olive" pitchFamily="34" charset="0"/>
              </a:rPr>
              <a:t>Kaukopalvelu</a:t>
            </a:r>
            <a:endParaRPr lang="en-GB" sz="4000" u="sng">
              <a:solidFill>
                <a:schemeClr val="tx2"/>
              </a:solidFill>
              <a:latin typeface="Antique Olive" pitchFamily="34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09600" y="2362200"/>
            <a:ext cx="5257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i-FI" sz="1800" dirty="0">
                <a:latin typeface="Antique Olive" pitchFamily="34" charset="0"/>
              </a:rPr>
              <a:t> </a:t>
            </a:r>
            <a:r>
              <a:rPr lang="en-GB" sz="1800" dirty="0" err="1">
                <a:latin typeface="Antique Olive" pitchFamily="34" charset="0"/>
              </a:rPr>
              <a:t>Varastokirjaston</a:t>
            </a:r>
            <a:r>
              <a:rPr lang="en-GB" sz="1800" dirty="0">
                <a:latin typeface="Antique Olive" pitchFamily="34" charset="0"/>
              </a:rPr>
              <a:t> </a:t>
            </a:r>
            <a:r>
              <a:rPr lang="en-GB" sz="1800" dirty="0" err="1">
                <a:latin typeface="Antique Olive" pitchFamily="34" charset="0"/>
              </a:rPr>
              <a:t>asiakkaina</a:t>
            </a:r>
            <a:r>
              <a:rPr lang="en-GB" sz="1800" dirty="0">
                <a:latin typeface="Antique Olive" pitchFamily="34" charset="0"/>
              </a:rPr>
              <a:t> </a:t>
            </a:r>
            <a:r>
              <a:rPr lang="en-GB" sz="1800" dirty="0" err="1">
                <a:latin typeface="Antique Olive" pitchFamily="34" charset="0"/>
              </a:rPr>
              <a:t>ovat</a:t>
            </a:r>
            <a:r>
              <a:rPr lang="en-GB" sz="1800" dirty="0">
                <a:latin typeface="Antique Olive" pitchFamily="34" charset="0"/>
              </a:rPr>
              <a:t> </a:t>
            </a:r>
            <a:r>
              <a:rPr lang="en-GB" sz="1800" dirty="0" err="1">
                <a:latin typeface="Antique Olive" pitchFamily="34" charset="0"/>
              </a:rPr>
              <a:t>kirjastot</a:t>
            </a:r>
            <a:r>
              <a:rPr lang="en-GB" sz="1800" dirty="0">
                <a:latin typeface="Antique Olive" pitchFamily="34" charset="0"/>
              </a:rPr>
              <a:t> </a:t>
            </a:r>
            <a:r>
              <a:rPr lang="en-GB" sz="1800" dirty="0" err="1">
                <a:latin typeface="Antique Olive" pitchFamily="34" charset="0"/>
              </a:rPr>
              <a:t>ja</a:t>
            </a:r>
            <a:r>
              <a:rPr lang="en-GB" sz="1800" dirty="0">
                <a:latin typeface="Antique Olive" pitchFamily="34" charset="0"/>
              </a:rPr>
              <a:t> </a:t>
            </a:r>
            <a:r>
              <a:rPr lang="en-GB" sz="1800" dirty="0" err="1">
                <a:latin typeface="Antique Olive" pitchFamily="34" charset="0"/>
              </a:rPr>
              <a:t>tietopalvelut</a:t>
            </a:r>
            <a:r>
              <a:rPr lang="fi-FI" sz="1800" dirty="0">
                <a:latin typeface="Antique Olive" pitchFamily="34" charset="0"/>
              </a:rPr>
              <a:t> (asiakasrekisterissä oli vuoden </a:t>
            </a:r>
            <a:r>
              <a:rPr lang="fi-FI" sz="1800" dirty="0" smtClean="0">
                <a:latin typeface="Antique Olive" pitchFamily="34" charset="0"/>
              </a:rPr>
              <a:t>2010 </a:t>
            </a:r>
            <a:r>
              <a:rPr lang="fi-FI" sz="1800" dirty="0">
                <a:latin typeface="Antique Olive" pitchFamily="34" charset="0"/>
              </a:rPr>
              <a:t>lopussa </a:t>
            </a:r>
            <a:r>
              <a:rPr lang="fi-FI" sz="1800" dirty="0" smtClean="0">
                <a:latin typeface="Antique Olive" pitchFamily="34" charset="0"/>
              </a:rPr>
              <a:t>1 831 </a:t>
            </a:r>
            <a:r>
              <a:rPr lang="fi-FI" sz="1800" dirty="0">
                <a:latin typeface="Antique Olive" pitchFamily="34" charset="0"/>
              </a:rPr>
              <a:t>kirjastoa)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i-FI" sz="1800" dirty="0">
                <a:latin typeface="Antique Olive" pitchFamily="34" charset="0"/>
              </a:rPr>
              <a:t> L</a:t>
            </a:r>
            <a:r>
              <a:rPr lang="en-GB" sz="1800" dirty="0" err="1">
                <a:latin typeface="Antique Olive" pitchFamily="34" charset="0"/>
              </a:rPr>
              <a:t>ainat</a:t>
            </a:r>
            <a:r>
              <a:rPr lang="en-GB" sz="1800" dirty="0">
                <a:latin typeface="Antique Olive" pitchFamily="34" charset="0"/>
              </a:rPr>
              <a:t> </a:t>
            </a:r>
            <a:r>
              <a:rPr lang="en-GB" sz="1800" dirty="0" err="1">
                <a:latin typeface="Antique Olive" pitchFamily="34" charset="0"/>
              </a:rPr>
              <a:t>ja</a:t>
            </a:r>
            <a:r>
              <a:rPr lang="en-GB" sz="1800" dirty="0">
                <a:latin typeface="Antique Olive" pitchFamily="34" charset="0"/>
              </a:rPr>
              <a:t> </a:t>
            </a:r>
            <a:r>
              <a:rPr lang="en-GB" sz="1800" dirty="0" err="1">
                <a:latin typeface="Antique Olive" pitchFamily="34" charset="0"/>
              </a:rPr>
              <a:t>jäljenteet</a:t>
            </a:r>
            <a:r>
              <a:rPr lang="en-GB" sz="1800" dirty="0">
                <a:latin typeface="Antique Olive" pitchFamily="34" charset="0"/>
              </a:rPr>
              <a:t> </a:t>
            </a:r>
            <a:r>
              <a:rPr lang="fi-FI" sz="1800" dirty="0">
                <a:latin typeface="Antique Olive" pitchFamily="34" charset="0"/>
              </a:rPr>
              <a:t>pyritään </a:t>
            </a:r>
            <a:r>
              <a:rPr lang="en-GB" sz="1800" dirty="0" err="1">
                <a:latin typeface="Antique Olive" pitchFamily="34" charset="0"/>
              </a:rPr>
              <a:t>toimit</a:t>
            </a:r>
            <a:r>
              <a:rPr lang="fi-FI" sz="1800" dirty="0" err="1">
                <a:latin typeface="Antique Olive" pitchFamily="34" charset="0"/>
              </a:rPr>
              <a:t>tamaan</a:t>
            </a:r>
            <a:r>
              <a:rPr lang="en-GB" sz="1800" dirty="0">
                <a:latin typeface="Antique Olive" pitchFamily="34" charset="0"/>
              </a:rPr>
              <a:t> </a:t>
            </a:r>
            <a:r>
              <a:rPr lang="en-GB" sz="1800" dirty="0" err="1">
                <a:latin typeface="Antique Olive" pitchFamily="34" charset="0"/>
              </a:rPr>
              <a:t>samana</a:t>
            </a:r>
            <a:r>
              <a:rPr lang="en-GB" sz="1800" dirty="0">
                <a:latin typeface="Antique Olive" pitchFamily="34" charset="0"/>
              </a:rPr>
              <a:t> </a:t>
            </a:r>
            <a:r>
              <a:rPr lang="en-GB" sz="1800" dirty="0" err="1">
                <a:latin typeface="Antique Olive" pitchFamily="34" charset="0"/>
              </a:rPr>
              <a:t>päivänä</a:t>
            </a:r>
            <a:r>
              <a:rPr lang="en-GB" sz="1800" dirty="0">
                <a:latin typeface="Antique Olive" pitchFamily="34" charset="0"/>
              </a:rPr>
              <a:t> kun </a:t>
            </a:r>
            <a:r>
              <a:rPr lang="en-GB" sz="1800" dirty="0" err="1">
                <a:latin typeface="Antique Olive" pitchFamily="34" charset="0"/>
              </a:rPr>
              <a:t>tilaus</a:t>
            </a:r>
            <a:r>
              <a:rPr lang="en-GB" sz="1800" dirty="0">
                <a:latin typeface="Antique Olive" pitchFamily="34" charset="0"/>
              </a:rPr>
              <a:t> </a:t>
            </a:r>
            <a:r>
              <a:rPr lang="en-GB" sz="1800" dirty="0" err="1">
                <a:latin typeface="Antique Olive" pitchFamily="34" charset="0"/>
              </a:rPr>
              <a:t>saap</a:t>
            </a:r>
            <a:r>
              <a:rPr lang="fi-FI" sz="1800" dirty="0" err="1">
                <a:latin typeface="Antique Olive" pitchFamily="34" charset="0"/>
              </a:rPr>
              <a:t>uu</a:t>
            </a:r>
            <a:r>
              <a:rPr lang="fi-FI" sz="1800" dirty="0">
                <a:latin typeface="Antique Olive" pitchFamily="34" charset="0"/>
              </a:rPr>
              <a:t>, </a:t>
            </a:r>
            <a:r>
              <a:rPr lang="en-GB" sz="1800" dirty="0" err="1">
                <a:latin typeface="Antique Olive" pitchFamily="34" charset="0"/>
              </a:rPr>
              <a:t>kuitenkin</a:t>
            </a:r>
            <a:r>
              <a:rPr lang="en-GB" sz="1800" dirty="0">
                <a:latin typeface="Antique Olive" pitchFamily="34" charset="0"/>
              </a:rPr>
              <a:t> 24 </a:t>
            </a:r>
            <a:r>
              <a:rPr lang="en-GB" sz="1800" dirty="0" err="1">
                <a:latin typeface="Antique Olive" pitchFamily="34" charset="0"/>
              </a:rPr>
              <a:t>tunnin</a:t>
            </a:r>
            <a:r>
              <a:rPr lang="en-GB" sz="1800" dirty="0">
                <a:latin typeface="Antique Olive" pitchFamily="34" charset="0"/>
              </a:rPr>
              <a:t> </a:t>
            </a:r>
            <a:r>
              <a:rPr lang="en-GB" sz="1800" dirty="0" err="1">
                <a:latin typeface="Antique Olive" pitchFamily="34" charset="0"/>
              </a:rPr>
              <a:t>sisällä</a:t>
            </a:r>
            <a:r>
              <a:rPr lang="en-GB" sz="1800" dirty="0">
                <a:latin typeface="Antique Olive" pitchFamily="34" charset="0"/>
              </a:rPr>
              <a:t> </a:t>
            </a:r>
            <a:r>
              <a:rPr lang="en-GB" sz="1800" dirty="0" err="1">
                <a:latin typeface="Antique Olive" pitchFamily="34" charset="0"/>
              </a:rPr>
              <a:t>tilauksesta</a:t>
            </a:r>
            <a:r>
              <a:rPr lang="en-GB" sz="1800" dirty="0">
                <a:latin typeface="Antique Olive" pitchFamily="34" charset="0"/>
              </a:rPr>
              <a:t>. </a:t>
            </a:r>
            <a:endParaRPr lang="fi-FI" sz="1800" dirty="0">
              <a:latin typeface="Antique Olive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fi-FI" sz="1800" dirty="0">
                <a:latin typeface="Antique Olive" pitchFamily="34" charset="0"/>
              </a:rPr>
              <a:t> Kaukopalvelu on maksuton.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i-FI" sz="1800" dirty="0">
                <a:latin typeface="Antique Olive" pitchFamily="34" charset="0"/>
              </a:rPr>
              <a:t> Jäljenteet toimitetaan asiakaskirjaston sähköpostiin </a:t>
            </a:r>
            <a:r>
              <a:rPr lang="fi-FI" sz="1800" dirty="0" err="1">
                <a:latin typeface="Antique Olive" pitchFamily="34" charset="0"/>
              </a:rPr>
              <a:t>PDF-muodossa</a:t>
            </a:r>
            <a:r>
              <a:rPr lang="fi-FI" sz="1800" dirty="0" smtClean="0">
                <a:latin typeface="Antique Olive" pitchFamily="34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i-FI" sz="1800" dirty="0" smtClean="0">
                <a:latin typeface="Antique Olive" pitchFamily="34" charset="0"/>
              </a:rPr>
              <a:t> erikois- ja yrityskirjastoja 480 v. 2010</a:t>
            </a:r>
            <a:endParaRPr lang="en-GB" sz="1800" dirty="0">
              <a:latin typeface="Antique Olive" pitchFamily="34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172200" y="2590800"/>
            <a:ext cx="2819400" cy="11906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600" b="1">
                <a:latin typeface="Arial" charset="0"/>
              </a:rPr>
              <a:t>”</a:t>
            </a:r>
            <a:r>
              <a:rPr lang="fi-FI" sz="1600" b="1">
                <a:latin typeface="Arial" charset="0"/>
              </a:rPr>
              <a:t>Kaukopalvelun</a:t>
            </a:r>
            <a:r>
              <a:rPr lang="en-GB" sz="1600" b="1">
                <a:latin typeface="Arial" charset="0"/>
              </a:rPr>
              <a:t> periaate on nopeus: tilaukset pyritään saamaan postiin jo saman päivän aikana.</a:t>
            </a:r>
            <a:r>
              <a:rPr lang="fi-FI" sz="1600" b="1">
                <a:latin typeface="Arial" charset="0"/>
              </a:rPr>
              <a:t>”</a:t>
            </a:r>
            <a:r>
              <a:rPr lang="en-GB" b="1"/>
              <a:t> 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85800" y="8382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fi-FI" sz="4000" u="sng">
                <a:solidFill>
                  <a:schemeClr val="tx2"/>
                </a:solidFill>
                <a:latin typeface="Antique Olive" pitchFamily="34" charset="0"/>
              </a:rPr>
              <a:t>Aineiston käyttö</a:t>
            </a:r>
            <a:endParaRPr lang="en-GB" sz="4000" u="sng">
              <a:solidFill>
                <a:schemeClr val="tx2"/>
              </a:solidFill>
              <a:latin typeface="Antique Olive" pitchFamily="34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172200" y="2590800"/>
            <a:ext cx="2819400" cy="9461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600" b="1">
                <a:latin typeface="Arial" charset="0"/>
              </a:rPr>
              <a:t>” Varastokirjasto</a:t>
            </a:r>
            <a:r>
              <a:rPr lang="fi-FI" sz="1600" b="1">
                <a:latin typeface="Arial" charset="0"/>
              </a:rPr>
              <a:t>n kokoelma on kaikkien kirjastojen kokoelma</a:t>
            </a:r>
            <a:r>
              <a:rPr lang="en-GB" sz="1600" b="1">
                <a:latin typeface="Arial" charset="0"/>
              </a:rPr>
              <a:t>.</a:t>
            </a:r>
            <a:r>
              <a:rPr lang="fi-FI" sz="1600" b="1">
                <a:latin typeface="Arial" charset="0"/>
              </a:rPr>
              <a:t>”</a:t>
            </a:r>
            <a:r>
              <a:rPr lang="en-GB" b="1"/>
              <a:t> 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09600" y="1981200"/>
            <a:ext cx="5105400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i-FI" sz="1800" dirty="0">
                <a:latin typeface="Antique Olive" pitchFamily="34" charset="0"/>
              </a:rPr>
              <a:t> Kaukolainoja toimitettiin vuonna </a:t>
            </a:r>
            <a:r>
              <a:rPr lang="fi-FI" sz="1800" dirty="0" smtClean="0">
                <a:latin typeface="Antique Olive" pitchFamily="34" charset="0"/>
              </a:rPr>
              <a:t>2010 </a:t>
            </a:r>
            <a:r>
              <a:rPr lang="fi-FI" sz="1800" dirty="0">
                <a:latin typeface="Antique Olive" pitchFamily="34" charset="0"/>
              </a:rPr>
              <a:t>kirjastoille </a:t>
            </a:r>
            <a:r>
              <a:rPr lang="fi-FI" sz="1800" dirty="0" smtClean="0">
                <a:latin typeface="Antique Olive" pitchFamily="34" charset="0"/>
              </a:rPr>
              <a:t>65 400 </a:t>
            </a:r>
            <a:r>
              <a:rPr lang="fi-FI" sz="1800" dirty="0">
                <a:latin typeface="Antique Olive" pitchFamily="34" charset="0"/>
              </a:rPr>
              <a:t>kpl.</a:t>
            </a:r>
          </a:p>
          <a:p>
            <a:pPr>
              <a:spcBef>
                <a:spcPct val="50000"/>
              </a:spcBef>
            </a:pPr>
            <a:r>
              <a:rPr lang="fi-FI" sz="1800" b="1" dirty="0">
                <a:latin typeface="Antique Olive" pitchFamily="34" charset="0"/>
              </a:rPr>
              <a:t>Lainoista </a:t>
            </a:r>
            <a:r>
              <a:rPr lang="fi-FI" sz="1800" b="1" dirty="0" smtClean="0">
                <a:latin typeface="Antique Olive" pitchFamily="34" charset="0"/>
              </a:rPr>
              <a:t>53 </a:t>
            </a:r>
            <a:r>
              <a:rPr lang="fi-FI" sz="1800" b="1" dirty="0">
                <a:latin typeface="Antique Olive" pitchFamily="34" charset="0"/>
              </a:rPr>
              <a:t>% meni yleisten kirjastojen kautta</a:t>
            </a:r>
            <a:r>
              <a:rPr lang="fi-FI" sz="1800" dirty="0">
                <a:latin typeface="Antique Olive" pitchFamily="34" charset="0"/>
              </a:rPr>
              <a:t>. Yliopistokirjastojen lainaosuus oli </a:t>
            </a:r>
            <a:r>
              <a:rPr lang="fi-FI" sz="1800" dirty="0" smtClean="0">
                <a:latin typeface="Antique Olive" pitchFamily="34" charset="0"/>
              </a:rPr>
              <a:t>19 </a:t>
            </a:r>
            <a:r>
              <a:rPr lang="fi-FI" sz="1800" dirty="0">
                <a:latin typeface="Antique Olive" pitchFamily="34" charset="0"/>
              </a:rPr>
              <a:t>%. Erikois- ja yrityskirjastojen </a:t>
            </a:r>
            <a:r>
              <a:rPr lang="fi-FI" sz="1800" dirty="0" smtClean="0">
                <a:latin typeface="Antique Olive" pitchFamily="34" charset="0"/>
              </a:rPr>
              <a:t>18 </a:t>
            </a:r>
            <a:r>
              <a:rPr lang="fi-FI" sz="1800" dirty="0">
                <a:latin typeface="Antique Olive" pitchFamily="34" charset="0"/>
              </a:rPr>
              <a:t>%. </a:t>
            </a:r>
            <a:r>
              <a:rPr lang="fi-FI" sz="1800" dirty="0" err="1">
                <a:latin typeface="Antique Olive" pitchFamily="34" charset="0"/>
              </a:rPr>
              <a:t>Amk</a:t>
            </a:r>
            <a:r>
              <a:rPr lang="fi-FI" sz="1800" dirty="0">
                <a:latin typeface="Antique Olive" pitchFamily="34" charset="0"/>
              </a:rPr>
              <a:t> </a:t>
            </a:r>
            <a:r>
              <a:rPr lang="fi-FI" sz="1800" dirty="0" smtClean="0">
                <a:latin typeface="Antique Olive" pitchFamily="34" charset="0"/>
              </a:rPr>
              <a:t>7</a:t>
            </a:r>
            <a:r>
              <a:rPr lang="fi-FI" sz="1800" b="1" dirty="0" smtClean="0">
                <a:latin typeface="Antique Olive" pitchFamily="34" charset="0"/>
              </a:rPr>
              <a:t> </a:t>
            </a:r>
            <a:r>
              <a:rPr lang="fi-FI" sz="1800" b="1" dirty="0">
                <a:latin typeface="Antique Olive" pitchFamily="34" charset="0"/>
              </a:rPr>
              <a:t>%.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i-FI" sz="1800" dirty="0">
                <a:latin typeface="Antique Olive" pitchFamily="34" charset="0"/>
              </a:rPr>
              <a:t> Artikkelikopioita lähetettiin </a:t>
            </a:r>
            <a:r>
              <a:rPr lang="fi-FI" sz="1800" dirty="0" smtClean="0">
                <a:latin typeface="Antique Olive" pitchFamily="34" charset="0"/>
              </a:rPr>
              <a:t>14 900 </a:t>
            </a:r>
            <a:r>
              <a:rPr lang="fi-FI" sz="1800" dirty="0">
                <a:latin typeface="Antique Olive" pitchFamily="34" charset="0"/>
              </a:rPr>
              <a:t>kpl.</a:t>
            </a:r>
          </a:p>
          <a:p>
            <a:pPr>
              <a:spcBef>
                <a:spcPct val="50000"/>
              </a:spcBef>
            </a:pPr>
            <a:r>
              <a:rPr lang="en-GB" sz="1800" dirty="0" err="1">
                <a:latin typeface="Antique Olive" pitchFamily="34" charset="0"/>
              </a:rPr>
              <a:t>Jäljenteistä</a:t>
            </a:r>
            <a:r>
              <a:rPr lang="en-GB" sz="1800" dirty="0">
                <a:latin typeface="Antique Olive" pitchFamily="34" charset="0"/>
              </a:rPr>
              <a:t>  </a:t>
            </a:r>
            <a:r>
              <a:rPr lang="fi-FI" sz="1800" dirty="0" smtClean="0">
                <a:latin typeface="Antique Olive" pitchFamily="34" charset="0"/>
              </a:rPr>
              <a:t>8</a:t>
            </a:r>
            <a:r>
              <a:rPr lang="en-GB" sz="1800" dirty="0" smtClean="0">
                <a:latin typeface="Antique Olive" pitchFamily="34" charset="0"/>
              </a:rPr>
              <a:t>1 </a:t>
            </a:r>
            <a:r>
              <a:rPr lang="en-GB" sz="1800" dirty="0">
                <a:latin typeface="Antique Olive" pitchFamily="34" charset="0"/>
              </a:rPr>
              <a:t>% </a:t>
            </a:r>
            <a:r>
              <a:rPr lang="en-GB" sz="1800" dirty="0" err="1">
                <a:latin typeface="Antique Olive" pitchFamily="34" charset="0"/>
              </a:rPr>
              <a:t>meni</a:t>
            </a:r>
            <a:r>
              <a:rPr lang="en-GB" sz="1800" dirty="0">
                <a:latin typeface="Antique Olive" pitchFamily="34" charset="0"/>
              </a:rPr>
              <a:t> </a:t>
            </a:r>
            <a:r>
              <a:rPr lang="en-GB" sz="1800" dirty="0" err="1">
                <a:latin typeface="Antique Olive" pitchFamily="34" charset="0"/>
              </a:rPr>
              <a:t>tieteellisiin</a:t>
            </a:r>
            <a:r>
              <a:rPr lang="en-GB" sz="1800" dirty="0">
                <a:latin typeface="Antique Olive" pitchFamily="34" charset="0"/>
              </a:rPr>
              <a:t> </a:t>
            </a:r>
            <a:r>
              <a:rPr lang="en-GB" sz="1800" dirty="0" err="1">
                <a:latin typeface="Antique Olive" pitchFamily="34" charset="0"/>
              </a:rPr>
              <a:t>kirjastoihin</a:t>
            </a:r>
            <a:r>
              <a:rPr lang="en-GB" sz="1800" dirty="0">
                <a:latin typeface="Antique Olive" pitchFamily="34" charset="0"/>
              </a:rPr>
              <a:t>, </a:t>
            </a:r>
            <a:r>
              <a:rPr lang="en-GB" sz="1800" dirty="0" err="1">
                <a:latin typeface="Antique Olive" pitchFamily="34" charset="0"/>
              </a:rPr>
              <a:t>ja</a:t>
            </a:r>
            <a:r>
              <a:rPr lang="en-GB" sz="1800" dirty="0">
                <a:latin typeface="Antique Olive" pitchFamily="34" charset="0"/>
              </a:rPr>
              <a:t> </a:t>
            </a:r>
            <a:r>
              <a:rPr lang="en-GB" sz="1800" dirty="0" err="1">
                <a:latin typeface="Antique Olive" pitchFamily="34" charset="0"/>
              </a:rPr>
              <a:t>ne</a:t>
            </a:r>
            <a:r>
              <a:rPr lang="en-GB" sz="1800" dirty="0">
                <a:latin typeface="Antique Olive" pitchFamily="34" charset="0"/>
              </a:rPr>
              <a:t> </a:t>
            </a:r>
            <a:r>
              <a:rPr lang="en-GB" sz="1800" dirty="0" err="1">
                <a:latin typeface="Antique Olive" pitchFamily="34" charset="0"/>
              </a:rPr>
              <a:t>olivat</a:t>
            </a:r>
            <a:r>
              <a:rPr lang="en-GB" sz="1800" dirty="0">
                <a:latin typeface="Antique Olive" pitchFamily="34" charset="0"/>
              </a:rPr>
              <a:t> </a:t>
            </a:r>
            <a:r>
              <a:rPr lang="en-GB" sz="1800" dirty="0" err="1">
                <a:latin typeface="Antique Olive" pitchFamily="34" charset="0"/>
              </a:rPr>
              <a:t>pääosin</a:t>
            </a:r>
            <a:r>
              <a:rPr lang="en-GB" sz="1800" dirty="0">
                <a:latin typeface="Antique Olive" pitchFamily="34" charset="0"/>
              </a:rPr>
              <a:t> </a:t>
            </a:r>
            <a:r>
              <a:rPr lang="en-GB" sz="1800" dirty="0" err="1">
                <a:latin typeface="Antique Olive" pitchFamily="34" charset="0"/>
              </a:rPr>
              <a:t>englanninkielistä</a:t>
            </a:r>
            <a:r>
              <a:rPr lang="en-GB" sz="1800" dirty="0">
                <a:latin typeface="Antique Olive" pitchFamily="34" charset="0"/>
              </a:rPr>
              <a:t> STM (Science, Technology, Medicine) </a:t>
            </a:r>
            <a:r>
              <a:rPr lang="en-GB" sz="1800" dirty="0" err="1">
                <a:latin typeface="Antique Olive" pitchFamily="34" charset="0"/>
              </a:rPr>
              <a:t>aineistoa</a:t>
            </a:r>
            <a:r>
              <a:rPr lang="en-GB" sz="1800" dirty="0">
                <a:latin typeface="Antique Olive" pitchFamily="34" charset="0"/>
              </a:rPr>
              <a:t> 19</a:t>
            </a:r>
            <a:r>
              <a:rPr lang="fi-FI" sz="1800" dirty="0">
                <a:latin typeface="Antique Olive" pitchFamily="34" charset="0"/>
              </a:rPr>
              <a:t>6</a:t>
            </a:r>
            <a:r>
              <a:rPr lang="en-GB" sz="1800" dirty="0">
                <a:latin typeface="Antique Olive" pitchFamily="34" charset="0"/>
              </a:rPr>
              <a:t>0-2000-luvuilta. </a:t>
            </a:r>
            <a:endParaRPr lang="en-GB" sz="1800" dirty="0" smtClean="0">
              <a:latin typeface="Antique Olive" pitchFamily="34" charset="0"/>
            </a:endParaRPr>
          </a:p>
          <a:p>
            <a:pPr>
              <a:spcBef>
                <a:spcPct val="50000"/>
              </a:spcBef>
            </a:pPr>
            <a:r>
              <a:rPr lang="en-GB" sz="1800" dirty="0" smtClean="0">
                <a:latin typeface="Antique Olive" pitchFamily="34" charset="0"/>
              </a:rPr>
              <a:t>- </a:t>
            </a:r>
          </a:p>
          <a:p>
            <a:pPr>
              <a:spcBef>
                <a:spcPct val="50000"/>
              </a:spcBef>
            </a:pPr>
            <a:endParaRPr lang="en-GB" sz="1800" dirty="0">
              <a:latin typeface="Antique Olive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051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1143000"/>
          </a:xfrm>
        </p:spPr>
        <p:txBody>
          <a:bodyPr/>
          <a:lstStyle/>
          <a:p>
            <a:pPr algn="l"/>
            <a:r>
              <a:rPr lang="fi-FI" sz="4000" u="sng" dirty="0">
                <a:latin typeface="Antique Olive" pitchFamily="34" charset="0"/>
              </a:rPr>
              <a:t>Tyypillinen tilaus</a:t>
            </a:r>
            <a:endParaRPr lang="en-GB" sz="4000" u="sng" dirty="0">
              <a:latin typeface="Antique Olive" pitchFamily="34" charset="0"/>
            </a:endParaRPr>
          </a:p>
        </p:txBody>
      </p:sp>
      <p:sp>
        <p:nvSpPr>
          <p:cNvPr id="39940" name="Rectangle 2052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86200"/>
          </a:xfrm>
        </p:spPr>
        <p:txBody>
          <a:bodyPr/>
          <a:lstStyle/>
          <a:p>
            <a:r>
              <a:rPr lang="fi-FI" sz="1800" i="1" dirty="0">
                <a:latin typeface="Antique Olive" pitchFamily="34" charset="0"/>
                <a:cs typeface="Times New Roman" pitchFamily="18" charset="0"/>
              </a:rPr>
              <a:t>Yliopistokirjasto:</a:t>
            </a:r>
            <a:r>
              <a:rPr lang="fi-FI" sz="1800" dirty="0">
                <a:latin typeface="Antique Olive" pitchFamily="34" charset="0"/>
                <a:cs typeface="Times New Roman" pitchFamily="18" charset="0"/>
              </a:rPr>
              <a:t> englanninkielinen lääketieteellinen artikkeli 1960-luvun julkaisusta</a:t>
            </a:r>
          </a:p>
          <a:p>
            <a:pPr>
              <a:buFontTx/>
              <a:buNone/>
            </a:pPr>
            <a:endParaRPr lang="fi-FI" sz="1800" dirty="0">
              <a:latin typeface="Antique Olive" pitchFamily="34" charset="0"/>
              <a:cs typeface="Times New Roman" pitchFamily="18" charset="0"/>
            </a:endParaRPr>
          </a:p>
          <a:p>
            <a:r>
              <a:rPr lang="fi-FI" sz="1800" i="1" dirty="0">
                <a:latin typeface="Antique Olive" pitchFamily="34" charset="0"/>
                <a:cs typeface="Times New Roman" pitchFamily="18" charset="0"/>
              </a:rPr>
              <a:t>Erikois- tai yrityskirjasto:</a:t>
            </a:r>
            <a:r>
              <a:rPr lang="fi-FI" sz="1800" dirty="0">
                <a:latin typeface="Antique Olive" pitchFamily="34" charset="0"/>
                <a:cs typeface="Times New Roman" pitchFamily="18" charset="0"/>
              </a:rPr>
              <a:t> englanninkielinen lääketieteellinen artikkeli 1990-luvulta.</a:t>
            </a:r>
            <a:endParaRPr lang="fi-FI" sz="1800" dirty="0">
              <a:solidFill>
                <a:srgbClr val="0000FF"/>
              </a:solidFill>
              <a:latin typeface="Antique Olive" pitchFamily="34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fi-FI" sz="1800" dirty="0">
              <a:latin typeface="Antique Olive" pitchFamily="34" charset="0"/>
              <a:cs typeface="Times New Roman" pitchFamily="18" charset="0"/>
            </a:endParaRPr>
          </a:p>
          <a:p>
            <a:r>
              <a:rPr lang="fi-FI" sz="1800" i="1" dirty="0" err="1">
                <a:latin typeface="Antique Olive" pitchFamily="34" charset="0"/>
                <a:cs typeface="Times New Roman" pitchFamily="18" charset="0"/>
              </a:rPr>
              <a:t>Amk-kirjasto</a:t>
            </a:r>
            <a:r>
              <a:rPr lang="fi-FI" sz="1800" i="1" dirty="0">
                <a:latin typeface="Antique Olive" pitchFamily="34" charset="0"/>
                <a:cs typeface="Times New Roman" pitchFamily="18" charset="0"/>
              </a:rPr>
              <a:t>:</a:t>
            </a:r>
            <a:r>
              <a:rPr lang="fi-FI" sz="1800" dirty="0">
                <a:latin typeface="Antique Olive" pitchFamily="34" charset="0"/>
                <a:cs typeface="Times New Roman" pitchFamily="18" charset="0"/>
              </a:rPr>
              <a:t> suomalainen yhteiskuntatieteellinen kirja 1990- tai 2000-luvulta</a:t>
            </a:r>
          </a:p>
          <a:p>
            <a:pPr>
              <a:buFontTx/>
              <a:buNone/>
            </a:pPr>
            <a:endParaRPr lang="fi-FI" sz="1800" b="1" dirty="0">
              <a:latin typeface="Antique Olive" pitchFamily="34" charset="0"/>
              <a:cs typeface="Times New Roman" pitchFamily="18" charset="0"/>
            </a:endParaRPr>
          </a:p>
          <a:p>
            <a:r>
              <a:rPr lang="fi-FI" sz="1800" i="1" dirty="0">
                <a:latin typeface="Antique Olive" pitchFamily="34" charset="0"/>
                <a:cs typeface="Times New Roman" pitchFamily="18" charset="0"/>
              </a:rPr>
              <a:t>Yleinen kirjasto:</a:t>
            </a:r>
            <a:r>
              <a:rPr lang="fi-FI" sz="1800" dirty="0">
                <a:latin typeface="Antique Olive" pitchFamily="34" charset="0"/>
                <a:cs typeface="Times New Roman" pitchFamily="18" charset="0"/>
              </a:rPr>
              <a:t> suomenkielinen yhteiskuntatieteellinen tietokirja 2000-luvulta (</a:t>
            </a:r>
            <a:r>
              <a:rPr lang="fi-FI" sz="1800" dirty="0" err="1">
                <a:latin typeface="Antique Olive" pitchFamily="34" charset="0"/>
                <a:cs typeface="Times New Roman" pitchFamily="18" charset="0"/>
              </a:rPr>
              <a:t>Huom</a:t>
            </a:r>
            <a:r>
              <a:rPr lang="fi-FI" sz="1800" dirty="0">
                <a:latin typeface="Antique Olive" pitchFamily="34" charset="0"/>
                <a:cs typeface="Times New Roman" pitchFamily="18" charset="0"/>
              </a:rPr>
              <a:t>! kaunokirjallisuutta huomattavasti vähemmän)</a:t>
            </a:r>
          </a:p>
          <a:p>
            <a:endParaRPr lang="en-GB" sz="1800" dirty="0">
              <a:latin typeface="Antique Olive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971600" y="1340768"/>
          <a:ext cx="705678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8382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fi-FI" sz="4000" u="sng">
                <a:solidFill>
                  <a:schemeClr val="tx2"/>
                </a:solidFill>
                <a:latin typeface="Antique Olive" pitchFamily="34" charset="0"/>
              </a:rPr>
              <a:t>Kehittäminen</a:t>
            </a:r>
            <a:endParaRPr lang="en-GB" sz="4000" u="sng">
              <a:solidFill>
                <a:schemeClr val="tx2"/>
              </a:solidFill>
              <a:latin typeface="Antique Olive" pitchFamily="34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09600" y="1981200"/>
            <a:ext cx="7924800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i-FI" sz="1800" dirty="0">
                <a:latin typeface="Antique Olive" pitchFamily="34" charset="0"/>
              </a:rPr>
              <a:t> Varastointi</a:t>
            </a:r>
          </a:p>
          <a:p>
            <a:pPr>
              <a:spcBef>
                <a:spcPct val="50000"/>
              </a:spcBef>
            </a:pPr>
            <a:r>
              <a:rPr lang="fi-FI" sz="1800" dirty="0">
                <a:latin typeface="Antique Olive" pitchFamily="34" charset="0"/>
              </a:rPr>
              <a:t>	- tilojen laajennus </a:t>
            </a:r>
            <a:r>
              <a:rPr lang="fi-FI" sz="1800" dirty="0" smtClean="0">
                <a:latin typeface="Antique Olive" pitchFamily="34" charset="0"/>
              </a:rPr>
              <a:t>2013 </a:t>
            </a:r>
            <a:r>
              <a:rPr lang="fi-FI" sz="1800" dirty="0">
                <a:latin typeface="Antique Olive" pitchFamily="34" charset="0"/>
                <a:sym typeface="Wingdings" pitchFamily="2" charset="2"/>
              </a:rPr>
              <a:t> robottiteknologia?</a:t>
            </a:r>
            <a:endParaRPr lang="fi-FI" sz="1800" dirty="0">
              <a:latin typeface="Antique Olive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fi-FI" sz="1800" dirty="0">
                <a:latin typeface="Antique Olive" pitchFamily="34" charset="0"/>
              </a:rPr>
              <a:t> Logistiikka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i-FI" sz="1800" dirty="0">
                <a:latin typeface="Antique Olive" pitchFamily="34" charset="0"/>
              </a:rPr>
              <a:t> Kaukopalvelu</a:t>
            </a:r>
          </a:p>
          <a:p>
            <a:pPr>
              <a:spcBef>
                <a:spcPct val="50000"/>
              </a:spcBef>
            </a:pPr>
            <a:r>
              <a:rPr lang="fi-FI" sz="1800" dirty="0">
                <a:latin typeface="Antique Olive" pitchFamily="34" charset="0"/>
              </a:rPr>
              <a:t>	- erityisesti digitaalinen</a:t>
            </a:r>
          </a:p>
          <a:p>
            <a:pPr lvl="1">
              <a:spcBef>
                <a:spcPct val="50000"/>
              </a:spcBef>
            </a:pPr>
            <a:r>
              <a:rPr lang="fi-FI" sz="1800" dirty="0">
                <a:latin typeface="Antique Olive" pitchFamily="34" charset="0"/>
              </a:rPr>
              <a:t>	- loppukäyttäjän aktivointi</a:t>
            </a:r>
          </a:p>
          <a:p>
            <a:pPr lvl="1">
              <a:spcBef>
                <a:spcPct val="50000"/>
              </a:spcBef>
            </a:pPr>
            <a:r>
              <a:rPr lang="fi-FI" sz="1800" dirty="0">
                <a:latin typeface="Antique Olive" pitchFamily="34" charset="0"/>
              </a:rPr>
              <a:t>	- korkeakoulukirjastojen yhteinen kaukopalveluohjelmisto (</a:t>
            </a:r>
            <a:r>
              <a:rPr lang="fi-FI" sz="1800" dirty="0" err="1">
                <a:latin typeface="Antique Olive" pitchFamily="34" charset="0"/>
              </a:rPr>
              <a:t>Relais</a:t>
            </a:r>
            <a:r>
              <a:rPr lang="fi-FI" sz="1800" dirty="0">
                <a:latin typeface="Antique Olive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fi-FI" sz="1800" dirty="0">
                <a:latin typeface="Antique Olive" pitchFamily="34" charset="0"/>
              </a:rPr>
              <a:t>	- Universal </a:t>
            </a:r>
            <a:r>
              <a:rPr lang="fi-FI" sz="1800" dirty="0" err="1">
                <a:latin typeface="Antique Olive" pitchFamily="34" charset="0"/>
              </a:rPr>
              <a:t>Borrowing</a:t>
            </a:r>
            <a:endParaRPr lang="fi-FI" sz="1800" dirty="0">
              <a:latin typeface="Antique Olive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85800" y="8382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fi-FI" sz="4000" u="sng">
                <a:solidFill>
                  <a:schemeClr val="tx2"/>
                </a:solidFill>
                <a:latin typeface="Antique Olive" pitchFamily="34" charset="0"/>
              </a:rPr>
              <a:t>Ajankohtaista</a:t>
            </a:r>
            <a:endParaRPr lang="en-GB" sz="4000" u="sng">
              <a:solidFill>
                <a:schemeClr val="tx2"/>
              </a:solidFill>
              <a:latin typeface="Antique Olive" pitchFamily="34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09600" y="2438400"/>
            <a:ext cx="5791200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i-FI" sz="1800">
                <a:latin typeface="Antique Olive" pitchFamily="34" charset="0"/>
              </a:rPr>
              <a:t> </a:t>
            </a:r>
            <a:r>
              <a:rPr lang="en-GB" sz="1800">
                <a:latin typeface="Antique Olive" pitchFamily="34" charset="0"/>
              </a:rPr>
              <a:t>OPM:n hanke korkeakoulukirjastojen rakenteellisesta kehittämisestä</a:t>
            </a:r>
            <a:r>
              <a:rPr lang="fi-FI" sz="1800">
                <a:latin typeface="Antique Olive" pitchFamily="34" charset="0"/>
              </a:rPr>
              <a:t> (RAKE)</a:t>
            </a:r>
            <a:endParaRPr lang="en-GB" sz="1800">
              <a:latin typeface="Antique Olive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fi-FI" sz="1800">
                <a:latin typeface="Antique Olive" pitchFamily="34" charset="0"/>
              </a:rPr>
              <a:t> </a:t>
            </a:r>
            <a:r>
              <a:rPr lang="en-GB" sz="1800">
                <a:latin typeface="Antique Olive" pitchFamily="34" charset="0"/>
              </a:rPr>
              <a:t>Keskitettyjen palvelujen tarve tulevaisuudessa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i-FI" sz="1800">
                <a:latin typeface="Antique Olive" pitchFamily="34" charset="0"/>
              </a:rPr>
              <a:t> </a:t>
            </a:r>
            <a:r>
              <a:rPr lang="en-GB" sz="1800">
                <a:latin typeface="Antique Olive" pitchFamily="34" charset="0"/>
              </a:rPr>
              <a:t>Kansalliskirjaston ja Varastokirjaston yhteistyön tehostaminen</a:t>
            </a:r>
            <a:endParaRPr lang="fi-FI" sz="1800">
              <a:latin typeface="Antique Olive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fi-FI" sz="1800">
                <a:latin typeface="Antique Olive" pitchFamily="34" charset="0"/>
              </a:rPr>
              <a:t> </a:t>
            </a:r>
            <a:r>
              <a:rPr lang="en-GB" sz="1800">
                <a:latin typeface="Antique Olive" pitchFamily="34" charset="0"/>
              </a:rPr>
              <a:t>Varastokirjaston kysely korkeakoulukirjastoille</a:t>
            </a:r>
            <a:r>
              <a:rPr lang="fi-FI" sz="1800">
                <a:latin typeface="Antique Olive" pitchFamily="34" charset="0"/>
              </a:rPr>
              <a:t>:</a:t>
            </a:r>
            <a:endParaRPr lang="en-GB" sz="1800">
              <a:latin typeface="Antique Olive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GB" sz="1800">
              <a:latin typeface="Antique Olive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GB" sz="1800">
              <a:latin typeface="Antique Olive" pitchFamily="34" charset="0"/>
            </a:endParaRP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676400"/>
            <a:ext cx="1676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85800" y="8382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fi-FI" sz="4000" u="sng">
                <a:solidFill>
                  <a:schemeClr val="tx2"/>
                </a:solidFill>
                <a:latin typeface="Antique Olive" pitchFamily="34" charset="0"/>
              </a:rPr>
              <a:t>Ajankohtaista -2</a:t>
            </a:r>
            <a:endParaRPr lang="en-GB" sz="4000" u="sng">
              <a:solidFill>
                <a:schemeClr val="tx2"/>
              </a:solidFill>
              <a:latin typeface="Antique Olive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09600" y="1981200"/>
            <a:ext cx="78486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sz="1800">
                <a:latin typeface="Antique Olive" pitchFamily="34" charset="0"/>
                <a:cs typeface="Times New Roman" pitchFamily="18" charset="0"/>
              </a:rPr>
              <a:t>Kyselyn tuloksia:</a:t>
            </a:r>
            <a:endParaRPr lang="en-GB" sz="1800">
              <a:latin typeface="Antique Olive" pitchFamily="34" charset="0"/>
              <a:cs typeface="Arial" charset="0"/>
            </a:endParaRPr>
          </a:p>
          <a:p>
            <a:pPr>
              <a:spcBef>
                <a:spcPct val="50000"/>
              </a:spcBef>
              <a:buFontTx/>
              <a:buChar char="o"/>
            </a:pPr>
            <a:r>
              <a:rPr lang="fi-FI" sz="1800">
                <a:latin typeface="Antique Olive" pitchFamily="34" charset="0"/>
                <a:cs typeface="Times New Roman" pitchFamily="18" charset="0"/>
              </a:rPr>
              <a:t>  kirjastojen toimipisteiden lukumäärä vähenee noin kolmanneksen</a:t>
            </a:r>
            <a:endParaRPr lang="en-GB" sz="1800">
              <a:latin typeface="Antique Olive" pitchFamily="34" charset="0"/>
            </a:endParaRPr>
          </a:p>
          <a:p>
            <a:pPr>
              <a:spcBef>
                <a:spcPct val="50000"/>
              </a:spcBef>
              <a:buFontTx/>
              <a:buChar char="o"/>
            </a:pPr>
            <a:r>
              <a:rPr lang="fi-FI" sz="1800">
                <a:latin typeface="Antique Olive" pitchFamily="34" charset="0"/>
                <a:cs typeface="Times New Roman" pitchFamily="18" charset="0"/>
              </a:rPr>
              <a:t>  kirjastojen tilat supistuvat, paitsi vapaakappalekirjastoissa</a:t>
            </a:r>
          </a:p>
          <a:p>
            <a:pPr>
              <a:spcBef>
                <a:spcPct val="50000"/>
              </a:spcBef>
              <a:buFontTx/>
              <a:buChar char="o"/>
            </a:pPr>
            <a:r>
              <a:rPr lang="fi-FI" sz="1800">
                <a:latin typeface="Antique Olive" pitchFamily="34" charset="0"/>
                <a:cs typeface="Times New Roman" pitchFamily="18" charset="0"/>
              </a:rPr>
              <a:t>  painetun aineiston poistotarve vähenee selvästi varsinkin </a:t>
            </a:r>
            <a:r>
              <a:rPr lang="fi-FI" sz="1800">
                <a:solidFill>
                  <a:srgbClr val="FF0000"/>
                </a:solidFill>
                <a:latin typeface="Antique Olive" pitchFamily="34" charset="0"/>
                <a:cs typeface="Times New Roman" pitchFamily="18" charset="0"/>
              </a:rPr>
              <a:t>jatkuvien julkaisujen</a:t>
            </a:r>
            <a:r>
              <a:rPr lang="fi-FI" sz="1800">
                <a:latin typeface="Antique Olive" pitchFamily="34" charset="0"/>
                <a:cs typeface="Times New Roman" pitchFamily="18" charset="0"/>
              </a:rPr>
              <a:t> kohdalla, koska niissä on </a:t>
            </a:r>
            <a:r>
              <a:rPr lang="fi-FI" sz="1800">
                <a:solidFill>
                  <a:srgbClr val="FF0000"/>
                </a:solidFill>
                <a:latin typeface="Antique Olive" pitchFamily="34" charset="0"/>
                <a:cs typeface="Times New Roman" pitchFamily="18" charset="0"/>
              </a:rPr>
              <a:t>jo siirrytty varsin kattavasti</a:t>
            </a:r>
            <a:r>
              <a:rPr lang="fi-FI" sz="1800">
                <a:latin typeface="Antique Olive" pitchFamily="34" charset="0"/>
                <a:cs typeface="Times New Roman" pitchFamily="18" charset="0"/>
              </a:rPr>
              <a:t> </a:t>
            </a:r>
            <a:r>
              <a:rPr lang="fi-FI" sz="1800">
                <a:solidFill>
                  <a:srgbClr val="FF0000"/>
                </a:solidFill>
                <a:latin typeface="Antique Olive" pitchFamily="34" charset="0"/>
                <a:cs typeface="Times New Roman" pitchFamily="18" charset="0"/>
              </a:rPr>
              <a:t>e-aineistoihin</a:t>
            </a:r>
            <a:r>
              <a:rPr lang="fi-FI" sz="1800">
                <a:latin typeface="Antique Olive" pitchFamily="34" charset="0"/>
                <a:cs typeface="Times New Roman" pitchFamily="18" charset="0"/>
              </a:rPr>
              <a:t>; myös siirrot Varastokirjastoon vähenevät</a:t>
            </a:r>
            <a:endParaRPr lang="en-GB" sz="1800">
              <a:latin typeface="Antique Olive" pitchFamily="34" charset="0"/>
            </a:endParaRPr>
          </a:p>
          <a:p>
            <a:pPr>
              <a:spcBef>
                <a:spcPct val="50000"/>
              </a:spcBef>
              <a:buFontTx/>
              <a:buChar char="o"/>
            </a:pPr>
            <a:r>
              <a:rPr lang="fi-FI" sz="1800">
                <a:latin typeface="Antique Olive" pitchFamily="34" charset="0"/>
                <a:cs typeface="Times New Roman" pitchFamily="18" charset="0"/>
              </a:rPr>
              <a:t>  </a:t>
            </a:r>
            <a:r>
              <a:rPr lang="fi-FI" sz="1800">
                <a:solidFill>
                  <a:srgbClr val="FF0000"/>
                </a:solidFill>
                <a:latin typeface="Antique Olive" pitchFamily="34" charset="0"/>
                <a:cs typeface="Times New Roman" pitchFamily="18" charset="0"/>
              </a:rPr>
              <a:t>e-kirjojen lisääntymisvauhti on vielä epäselvä</a:t>
            </a:r>
            <a:r>
              <a:rPr lang="fi-FI" sz="1800">
                <a:latin typeface="Antique Olive" pitchFamily="34" charset="0"/>
                <a:cs typeface="Times New Roman" pitchFamily="18" charset="0"/>
              </a:rPr>
              <a:t>, riippuu paljolti käyttöliittymien kehittymisestä </a:t>
            </a:r>
          </a:p>
          <a:p>
            <a:pPr>
              <a:spcBef>
                <a:spcPct val="50000"/>
              </a:spcBef>
              <a:buFontTx/>
              <a:buChar char="o"/>
            </a:pPr>
            <a:r>
              <a:rPr lang="fi-FI" sz="1800">
                <a:latin typeface="Antique Olive" pitchFamily="34" charset="0"/>
                <a:cs typeface="Times New Roman" pitchFamily="18" charset="0"/>
              </a:rPr>
              <a:t>  kaukopalvelutarve Varastokirjastosta lisääntyy hieman, muista kirjastoista vähenee.</a:t>
            </a:r>
            <a:endParaRPr lang="en-GB" sz="1800">
              <a:latin typeface="Antique Olive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Vkserver\yhteiset\Tiedotustyöryhmä\Powerpoint-kuvat\etusiv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2761" y="0"/>
            <a:ext cx="9386761" cy="6858000"/>
          </a:xfrm>
          <a:prstGeom prst="rect">
            <a:avLst/>
          </a:prstGeom>
          <a:noFill/>
        </p:spPr>
      </p:pic>
      <p:pic>
        <p:nvPicPr>
          <p:cNvPr id="3" name="Picture 4" descr="Z:\Kalenteri\tam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457200"/>
            <a:ext cx="9396536" cy="6094413"/>
          </a:xfrm>
          <a:prstGeom prst="rect">
            <a:avLst/>
          </a:prstGeom>
          <a:noFill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923881" y="3962400"/>
            <a:ext cx="516271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i-FI" sz="4400" dirty="0">
                <a:latin typeface="Antique Olive" pitchFamily="34" charset="0"/>
              </a:rPr>
              <a:t>Kysymyksiä?</a:t>
            </a:r>
          </a:p>
          <a:p>
            <a:pPr algn="ctr">
              <a:spcBef>
                <a:spcPct val="50000"/>
              </a:spcBef>
            </a:pPr>
            <a:r>
              <a:rPr lang="fi-FI" sz="2000" dirty="0" err="1" smtClean="0">
                <a:latin typeface="Antique Olive" pitchFamily="34" charset="0"/>
              </a:rPr>
              <a:t>etunimi.sukunimi@varastokirjasto.fi</a:t>
            </a:r>
            <a:endParaRPr lang="fi-FI" sz="2000" dirty="0">
              <a:latin typeface="Antique Olive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fi-FI" sz="4400" dirty="0">
                <a:latin typeface="Antique Olive" pitchFamily="34" charset="0"/>
              </a:rPr>
              <a:t>Kiitos!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938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85800" y="8382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fi-FI" sz="4000" u="sng">
                <a:solidFill>
                  <a:schemeClr val="tx2"/>
                </a:solidFill>
                <a:latin typeface="Antique Olive" pitchFamily="34" charset="0"/>
              </a:rPr>
              <a:t>Taustaa</a:t>
            </a:r>
            <a:endParaRPr lang="en-GB" sz="4000" u="sng">
              <a:solidFill>
                <a:schemeClr val="tx2"/>
              </a:solidFill>
              <a:latin typeface="Antique Olive" pitchFamily="34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85800" y="2286000"/>
            <a:ext cx="5105400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i-FI" sz="1800">
                <a:latin typeface="Antique Olive" pitchFamily="34" charset="0"/>
              </a:rPr>
              <a:t>  Varastokirjasto perustettiin Kuopioon 1989 helpottamaan yliopistokirjastojen tilaongelmia   (-&gt; useita komiteanmietintöjä tilaongelmista yo-kirjastoissa 1980-luvulla)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fi-FI" sz="1800">
              <a:latin typeface="Antique Olive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fi-FI" sz="1800">
                <a:latin typeface="Antique Olive" pitchFamily="34" charset="0"/>
              </a:rPr>
              <a:t> Suomi on ensimmäinen maa, joka on toteuttanut erityyppisten - tieteellisten ja yleisten kirjastojen - yhteisen varastokirjaston.</a:t>
            </a:r>
          </a:p>
          <a:p>
            <a:pPr>
              <a:spcBef>
                <a:spcPct val="50000"/>
              </a:spcBef>
            </a:pPr>
            <a:endParaRPr lang="fi-FI" sz="1800">
              <a:latin typeface="Antique Olive" pitchFamily="34" charset="0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6172200" y="2590800"/>
            <a:ext cx="2819400" cy="11906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600" b="1">
                <a:latin typeface="Arial" charset="0"/>
              </a:rPr>
              <a:t>"Painetun aineiston säilyttäminen on osa kansallista</a:t>
            </a:r>
            <a:r>
              <a:rPr lang="fi-FI" sz="1600" b="1">
                <a:latin typeface="Arial" charset="0"/>
              </a:rPr>
              <a:t> kokoelmapolitiikkaa.”</a:t>
            </a:r>
            <a:r>
              <a:rPr lang="en-GB" b="1"/>
              <a:t> 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Vkserver\yhteiset\Tiedotustyöryhmä\Powerpoint-kuvat\yläpalk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</p:spPr>
      </p:pic>
      <p:pic>
        <p:nvPicPr>
          <p:cNvPr id="7173" name="Picture 5" descr="\\Vkserver\yhteiset\Tiedotustyöryhmä\Powerpoint-kuvat\alapalk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19850"/>
            <a:ext cx="9144000" cy="438150"/>
          </a:xfrm>
          <a:prstGeom prst="rect">
            <a:avLst/>
          </a:prstGeom>
          <a:noFill/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85800" y="8382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fi-FI" sz="4000" u="sng">
                <a:solidFill>
                  <a:schemeClr val="tx2"/>
                </a:solidFill>
                <a:latin typeface="Antique Olive" pitchFamily="34" charset="0"/>
              </a:rPr>
              <a:t>Organisaatio</a:t>
            </a:r>
            <a:endParaRPr lang="en-GB" sz="4000" u="sng">
              <a:solidFill>
                <a:schemeClr val="tx2"/>
              </a:solidFill>
              <a:latin typeface="Antique Olive" pitchFamily="34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09600" y="2362200"/>
            <a:ext cx="7772400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i-FI" sz="1800" dirty="0">
                <a:latin typeface="Antique Olive" pitchFamily="34" charset="0"/>
              </a:rPr>
              <a:t>  Varastokirjasto on suoraan </a:t>
            </a:r>
            <a:r>
              <a:rPr lang="fi-FI" sz="1800" dirty="0" smtClean="0">
                <a:latin typeface="Antique Olive" pitchFamily="34" charset="0"/>
              </a:rPr>
              <a:t>opetus- ja kulttuuriministeriön </a:t>
            </a:r>
            <a:r>
              <a:rPr lang="fi-FI" sz="1800" dirty="0">
                <a:latin typeface="Antique Olive" pitchFamily="34" charset="0"/>
              </a:rPr>
              <a:t>alainen kirjasto. Hallinnollisesti kirjasto kuuluu ministeriön tiedepolitiikan yksikön alaisuuteen.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fi-FI" sz="1800" dirty="0">
              <a:latin typeface="Antique Olive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fi-FI" sz="1800" dirty="0">
                <a:latin typeface="Antique Olive" pitchFamily="34" charset="0"/>
              </a:rPr>
              <a:t> Kirjaston toimintaa ohjaa opetusministeriön asettama johtokunta, jonka toimikausi kestää kolme vuotta. Johtokunta koostuu eri kirjastosektoreiden edustajista</a:t>
            </a:r>
            <a:r>
              <a:rPr lang="fi-FI" sz="1800" dirty="0" smtClean="0">
                <a:latin typeface="Antique Olive" pitchFamily="34" charset="0"/>
              </a:rPr>
              <a:t>. Erikoiskirjastot: Janne Ranta (YLE)</a:t>
            </a:r>
            <a:endParaRPr lang="fi-FI" sz="1800" dirty="0">
              <a:latin typeface="Antique Olive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fi-FI" sz="1800" dirty="0">
              <a:latin typeface="Antique Olive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fi-FI" sz="1800" dirty="0">
                <a:latin typeface="Antique Olive" pitchFamily="34" charset="0"/>
              </a:rPr>
              <a:t> Kirjastonjohtaja + muu henkilöstö (19 </a:t>
            </a:r>
            <a:r>
              <a:rPr lang="fi-FI" sz="1800" dirty="0" err="1">
                <a:latin typeface="Antique Olive" pitchFamily="34" charset="0"/>
              </a:rPr>
              <a:t>htv</a:t>
            </a:r>
            <a:r>
              <a:rPr lang="fi-FI" sz="1800" dirty="0">
                <a:latin typeface="Antique Olive" pitchFamily="34" charset="0"/>
              </a:rPr>
              <a:t> vuonna 2011)</a:t>
            </a:r>
            <a:endParaRPr lang="en-GB" sz="1800" dirty="0">
              <a:latin typeface="Antique Olive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\\Vkserver\yhteiset\Tiedotustyöryhmä\Powerpoint-kuvat\yläpalk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685800" y="8382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fi-FI" sz="4000" u="sng">
                <a:solidFill>
                  <a:schemeClr val="tx2"/>
                </a:solidFill>
                <a:latin typeface="Antique Olive" pitchFamily="34" charset="0"/>
              </a:rPr>
              <a:t>Toiminta-ajatus</a:t>
            </a:r>
            <a:endParaRPr lang="en-GB" sz="4000" u="sng">
              <a:solidFill>
                <a:schemeClr val="tx2"/>
              </a:solidFill>
              <a:latin typeface="Antique Olive" pitchFamily="34" charset="0"/>
            </a:endParaRPr>
          </a:p>
        </p:txBody>
      </p:sp>
      <p:pic>
        <p:nvPicPr>
          <p:cNvPr id="4106" name="Picture 10" descr="\\Vkserver\yhteiset\Tiedotustyöryhmä\Powerpoint-kuvat\alapalk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19850"/>
            <a:ext cx="9144000" cy="438150"/>
          </a:xfrm>
          <a:prstGeom prst="rect">
            <a:avLst/>
          </a:prstGeom>
          <a:noFill/>
        </p:spPr>
      </p:pic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609600" y="2362200"/>
            <a:ext cx="51054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i-FI" sz="1800">
                <a:latin typeface="Antique Olive" pitchFamily="34" charset="0"/>
              </a:rPr>
              <a:t>  V</a:t>
            </a:r>
            <a:r>
              <a:rPr lang="en-GB" sz="1800">
                <a:latin typeface="Antique Olive" pitchFamily="34" charset="0"/>
              </a:rPr>
              <a:t>ähentää kirjastojen tilantarvetta ottamalla vastaan aineistoa tieteellisistä ja yleisistä kirjastoist</a:t>
            </a:r>
            <a:r>
              <a:rPr lang="fi-FI" sz="1800">
                <a:latin typeface="Antique Olive" pitchFamily="34" charset="0"/>
              </a:rPr>
              <a:t>a sekä yritysten tietopalveluista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fi-FI" sz="1800">
              <a:latin typeface="Antique Olive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fi-FI" sz="1800">
                <a:latin typeface="Antique Olive" pitchFamily="34" charset="0"/>
              </a:rPr>
              <a:t>  Asettaa </a:t>
            </a:r>
            <a:r>
              <a:rPr lang="en-GB" sz="1800">
                <a:latin typeface="Antique Olive" pitchFamily="34" charset="0"/>
              </a:rPr>
              <a:t>hanki</a:t>
            </a:r>
            <a:r>
              <a:rPr lang="fi-FI" sz="1800">
                <a:latin typeface="Antique Olive" pitchFamily="34" charset="0"/>
              </a:rPr>
              <a:t>ttu</a:t>
            </a:r>
            <a:r>
              <a:rPr lang="en-GB" sz="1800">
                <a:latin typeface="Antique Olive" pitchFamily="34" charset="0"/>
              </a:rPr>
              <a:t> aineisto</a:t>
            </a:r>
            <a:r>
              <a:rPr lang="fi-FI" sz="1800">
                <a:latin typeface="Antique Olive" pitchFamily="34" charset="0"/>
              </a:rPr>
              <a:t> </a:t>
            </a:r>
            <a:r>
              <a:rPr lang="en-GB" sz="1800">
                <a:latin typeface="Antique Olive" pitchFamily="34" charset="0"/>
              </a:rPr>
              <a:t>tutkijoiden ja muiden </a:t>
            </a:r>
            <a:r>
              <a:rPr lang="fi-FI" sz="1800">
                <a:latin typeface="Antique Olive" pitchFamily="34" charset="0"/>
              </a:rPr>
              <a:t>t</a:t>
            </a:r>
            <a:r>
              <a:rPr lang="en-GB" sz="1800">
                <a:latin typeface="Antique Olive" pitchFamily="34" charset="0"/>
              </a:rPr>
              <a:t>iedontarvitsijoiden käyt</a:t>
            </a:r>
            <a:r>
              <a:rPr lang="fi-FI" sz="1800">
                <a:latin typeface="Antique Olive" pitchFamily="34" charset="0"/>
              </a:rPr>
              <a:t>töön</a:t>
            </a:r>
            <a:r>
              <a:rPr lang="en-GB" sz="1800">
                <a:latin typeface="Antique Olive" pitchFamily="34" charset="0"/>
              </a:rPr>
              <a:t> </a:t>
            </a:r>
            <a:endParaRPr lang="en-GB" sz="2000">
              <a:latin typeface="Antique Olive" pitchFamily="34" charset="0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6172200" y="2590800"/>
            <a:ext cx="2819400" cy="11906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600" b="1">
                <a:latin typeface="Arial" charset="0"/>
              </a:rPr>
              <a:t>”Varastokirjasto täydentää Kansalliskirjaston palveluita kansallisen tietohuollon kentässä.</a:t>
            </a:r>
            <a:r>
              <a:rPr lang="fi-FI" sz="1600" b="1">
                <a:latin typeface="Arial" charset="0"/>
              </a:rPr>
              <a:t>”</a:t>
            </a:r>
            <a:r>
              <a:rPr lang="en-GB" b="1"/>
              <a:t> 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85800" y="8382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fi-FI" sz="4000" u="sng">
                <a:solidFill>
                  <a:schemeClr val="tx2"/>
                </a:solidFill>
                <a:latin typeface="Antique Olive" pitchFamily="34" charset="0"/>
              </a:rPr>
              <a:t>Aineiston siirrot</a:t>
            </a:r>
            <a:endParaRPr lang="en-GB" sz="4000" u="sng">
              <a:solidFill>
                <a:schemeClr val="tx2"/>
              </a:solidFill>
              <a:latin typeface="Antique Olive" pitchFamily="34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09600" y="2362200"/>
            <a:ext cx="51054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i-FI" sz="1800" dirty="0">
                <a:latin typeface="Antique Olive" pitchFamily="34" charset="0"/>
              </a:rPr>
              <a:t>  Varastokirjasto ottaa vastaan aineistoa kaikista Suomen kirjastoista ja </a:t>
            </a:r>
            <a:r>
              <a:rPr lang="fi-FI" sz="1800" dirty="0" smtClean="0">
                <a:latin typeface="Antique Olive" pitchFamily="34" charset="0"/>
              </a:rPr>
              <a:t>tietopalvelulaitoksista. 2010: 114 700 hyllymetriä</a:t>
            </a:r>
            <a:endParaRPr lang="fi-FI" sz="1800" dirty="0">
              <a:latin typeface="Antique Olive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fi-FI" sz="1800" dirty="0">
              <a:latin typeface="Antique Olive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fi-FI" sz="1800" dirty="0">
                <a:latin typeface="Antique Olive" pitchFamily="34" charset="0"/>
              </a:rPr>
              <a:t> Tarvittaessa Varastokirjasto maksaa siirrettävän aineiston rahdin</a:t>
            </a:r>
            <a:endParaRPr lang="en-GB" sz="1800" dirty="0">
              <a:latin typeface="Antique Olive" pitchFamily="34" charset="0"/>
            </a:endParaRPr>
          </a:p>
        </p:txBody>
      </p:sp>
      <p:pic>
        <p:nvPicPr>
          <p:cNvPr id="11272" name="Picture 8" descr="\\Vkserver\yhteiset\Tiedotustyöryhmä\Powerpoint-kuvat\varas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133600"/>
            <a:ext cx="1778000" cy="2667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8382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fi-FI" sz="4000" u="sng">
                <a:solidFill>
                  <a:schemeClr val="tx2"/>
                </a:solidFill>
                <a:latin typeface="Antique Olive" pitchFamily="34" charset="0"/>
              </a:rPr>
              <a:t>Siirrot</a:t>
            </a:r>
            <a:endParaRPr lang="en-GB" sz="4000" u="sng">
              <a:solidFill>
                <a:schemeClr val="tx2"/>
              </a:solidFill>
              <a:latin typeface="Antique Olive" pitchFamily="34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33400" y="1828800"/>
            <a:ext cx="5410200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i-FI" sz="1800" dirty="0">
                <a:latin typeface="Antique Olive" pitchFamily="34" charset="0"/>
              </a:rPr>
              <a:t> Vuonna </a:t>
            </a:r>
            <a:r>
              <a:rPr lang="fi-FI" sz="1800" dirty="0" smtClean="0">
                <a:latin typeface="Antique Olive" pitchFamily="34" charset="0"/>
              </a:rPr>
              <a:t>2010 </a:t>
            </a:r>
            <a:r>
              <a:rPr lang="fi-FI" sz="1800" dirty="0">
                <a:latin typeface="Antique Olive" pitchFamily="34" charset="0"/>
              </a:rPr>
              <a:t>Varastokirjastoon toimitti aineistoa </a:t>
            </a:r>
            <a:r>
              <a:rPr lang="fi-FI" sz="1800" dirty="0" smtClean="0">
                <a:latin typeface="Antique Olive" pitchFamily="34" charset="0"/>
              </a:rPr>
              <a:t>185 </a:t>
            </a:r>
            <a:r>
              <a:rPr lang="fi-FI" sz="1800" dirty="0">
                <a:latin typeface="Antique Olive" pitchFamily="34" charset="0"/>
              </a:rPr>
              <a:t>kirjastoa tai tietopalvelua</a:t>
            </a:r>
            <a:r>
              <a:rPr lang="fi-FI" sz="1800" dirty="0" smtClean="0">
                <a:latin typeface="Antique Olive" pitchFamily="34" charset="0"/>
              </a:rPr>
              <a:t>. </a:t>
            </a:r>
            <a:endParaRPr lang="fi-FI" sz="1800" dirty="0">
              <a:latin typeface="Antique Olive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fi-FI" sz="1800" dirty="0">
              <a:latin typeface="Antique Olive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fi-FI" sz="1800" dirty="0">
                <a:latin typeface="Antique Olive" pitchFamily="34" charset="0"/>
              </a:rPr>
              <a:t> Kirjastoista oli yliopistoissa toimivia kirjastoyksiköitä </a:t>
            </a:r>
            <a:r>
              <a:rPr lang="fi-FI" sz="1800" dirty="0" smtClean="0">
                <a:latin typeface="Antique Olive" pitchFamily="34" charset="0"/>
              </a:rPr>
              <a:t>21, </a:t>
            </a:r>
            <a:r>
              <a:rPr lang="fi-FI" sz="1800" dirty="0">
                <a:latin typeface="Antique Olive" pitchFamily="34" charset="0"/>
              </a:rPr>
              <a:t>ammattikorkeakouluissa toimivia </a:t>
            </a:r>
            <a:r>
              <a:rPr lang="fi-FI" sz="1800" dirty="0" smtClean="0">
                <a:latin typeface="Antique Olive" pitchFamily="34" charset="0"/>
              </a:rPr>
              <a:t>22, </a:t>
            </a:r>
            <a:r>
              <a:rPr lang="fi-FI" sz="1800" dirty="0">
                <a:latin typeface="Antique Olive" pitchFamily="34" charset="0"/>
              </a:rPr>
              <a:t>erikoiskirjastoja </a:t>
            </a:r>
            <a:r>
              <a:rPr lang="fi-FI" sz="1800" dirty="0" smtClean="0">
                <a:latin typeface="Antique Olive" pitchFamily="34" charset="0"/>
              </a:rPr>
              <a:t>75 </a:t>
            </a:r>
            <a:r>
              <a:rPr lang="fi-FI" sz="1800" dirty="0">
                <a:latin typeface="Antique Olive" pitchFamily="34" charset="0"/>
              </a:rPr>
              <a:t>ja yleisiä kirjastoja </a:t>
            </a:r>
            <a:r>
              <a:rPr lang="fi-FI" sz="1800" dirty="0" smtClean="0">
                <a:latin typeface="Antique Olive" pitchFamily="34" charset="0"/>
              </a:rPr>
              <a:t>62.</a:t>
            </a:r>
            <a:endParaRPr lang="fi-FI" sz="1800" dirty="0">
              <a:latin typeface="Antique Olive" pitchFamily="34" charset="0"/>
            </a:endParaRPr>
          </a:p>
          <a:p>
            <a:pPr>
              <a:spcBef>
                <a:spcPct val="50000"/>
              </a:spcBef>
            </a:pPr>
            <a:endParaRPr lang="en-GB" sz="1800" dirty="0">
              <a:latin typeface="Antique Olive" pitchFamily="34" charset="0"/>
            </a:endParaRPr>
          </a:p>
        </p:txBody>
      </p:sp>
      <p:pic>
        <p:nvPicPr>
          <p:cNvPr id="18437" name="Picture 5" descr="\\Vkserver\yhteiset\Tiedotustyöryhmä\Powerpoint-kuvat\laatik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600200"/>
            <a:ext cx="2374900" cy="2073275"/>
          </a:xfrm>
          <a:prstGeom prst="rect">
            <a:avLst/>
          </a:prstGeom>
          <a:noFill/>
        </p:spPr>
      </p:pic>
      <p:graphicFrame>
        <p:nvGraphicFramePr>
          <p:cNvPr id="8" name="Chart 4"/>
          <p:cNvGraphicFramePr>
            <a:graphicFrameLocks/>
          </p:cNvGraphicFramePr>
          <p:nvPr/>
        </p:nvGraphicFramePr>
        <p:xfrm>
          <a:off x="214282" y="4071942"/>
          <a:ext cx="8658225" cy="224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611561" y="1196752"/>
            <a:ext cx="6270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 smtClean="0"/>
              <a:t>Siirrot vuonna 2010</a:t>
            </a:r>
            <a:endParaRPr lang="fi-FI" dirty="0" smtClean="0"/>
          </a:p>
          <a:p>
            <a:pPr>
              <a:buFontTx/>
              <a:buChar char="-"/>
            </a:pPr>
            <a:r>
              <a:rPr lang="fi-FI" dirty="0" smtClean="0"/>
              <a:t>Erikoiskirjastot 1271 hm</a:t>
            </a:r>
          </a:p>
          <a:p>
            <a:pPr lvl="1">
              <a:buFontTx/>
              <a:buChar char="-"/>
            </a:pPr>
            <a:r>
              <a:rPr lang="fi-FI" dirty="0" smtClean="0"/>
              <a:t> monografiat 330 hm</a:t>
            </a:r>
          </a:p>
          <a:p>
            <a:pPr lvl="1">
              <a:buFontTx/>
              <a:buChar char="-"/>
            </a:pPr>
            <a:r>
              <a:rPr lang="fi-FI" dirty="0" smtClean="0"/>
              <a:t> jatkuvat julkaisut 934 hm</a:t>
            </a:r>
          </a:p>
          <a:p>
            <a:pPr lvl="1">
              <a:buFontTx/>
              <a:buChar char="-"/>
            </a:pPr>
            <a:r>
              <a:rPr lang="fi-FI" dirty="0" smtClean="0"/>
              <a:t> 75 erikoiskirjastoa </a:t>
            </a:r>
          </a:p>
          <a:p>
            <a:endParaRPr lang="fi-FI" dirty="0" smtClean="0"/>
          </a:p>
          <a:p>
            <a:r>
              <a:rPr lang="fi-FI" dirty="0" smtClean="0"/>
              <a:t>- yo-kirjastot 1920 hm</a:t>
            </a:r>
          </a:p>
          <a:p>
            <a:r>
              <a:rPr lang="fi-FI" dirty="0" smtClean="0"/>
              <a:t>	- monografiat 955 hm</a:t>
            </a:r>
          </a:p>
          <a:p>
            <a:r>
              <a:rPr lang="fi-FI" dirty="0" smtClean="0"/>
              <a:t>	- jatkuvat julkaisut 963</a:t>
            </a:r>
          </a:p>
          <a:p>
            <a:r>
              <a:rPr lang="fi-FI" dirty="0" smtClean="0"/>
              <a:t>	- 21 yo-kirjastoa</a:t>
            </a:r>
          </a:p>
          <a:p>
            <a:endParaRPr lang="fi-FI" dirty="0" smtClean="0"/>
          </a:p>
          <a:p>
            <a:r>
              <a:rPr lang="fi-FI" dirty="0" smtClean="0"/>
              <a:t>- Tilasäästöt koko </a:t>
            </a:r>
            <a:r>
              <a:rPr lang="fi-FI" smtClean="0"/>
              <a:t>toiminnan aikana: </a:t>
            </a:r>
            <a:r>
              <a:rPr lang="fi-FI" dirty="0" smtClean="0"/>
              <a:t>26 500 m2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8382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fi-FI" sz="4000" u="sng">
                <a:solidFill>
                  <a:schemeClr val="tx2"/>
                </a:solidFill>
                <a:latin typeface="Antique Olive" pitchFamily="34" charset="0"/>
              </a:rPr>
              <a:t>Kokoelmat</a:t>
            </a:r>
            <a:endParaRPr lang="en-GB" sz="4000" u="sng">
              <a:solidFill>
                <a:schemeClr val="tx2"/>
              </a:solidFill>
              <a:latin typeface="Antique Olive" pitchFamily="34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524000" y="2362200"/>
            <a:ext cx="6019800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i-FI" sz="1800" dirty="0">
                <a:latin typeface="Antique Olive" pitchFamily="34" charset="0"/>
              </a:rPr>
              <a:t> Aineistoa on hyllyissä </a:t>
            </a:r>
            <a:r>
              <a:rPr lang="fi-FI" sz="1800" dirty="0" smtClean="0">
                <a:latin typeface="Antique Olive" pitchFamily="34" charset="0"/>
              </a:rPr>
              <a:t>n. 70 500 </a:t>
            </a:r>
            <a:r>
              <a:rPr lang="fi-FI" sz="1800" dirty="0">
                <a:latin typeface="Antique Olive" pitchFamily="34" charset="0"/>
              </a:rPr>
              <a:t>hyllymetriä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fi-FI" sz="1800" dirty="0">
                <a:latin typeface="Antique Olive" pitchFamily="34" charset="0"/>
              </a:rPr>
              <a:t>  3 000 hm/v = 12 hm /pv.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i-FI" sz="1800" dirty="0">
                <a:latin typeface="Antique Olive" pitchFamily="34" charset="0"/>
              </a:rPr>
              <a:t> Monografioita on n. </a:t>
            </a:r>
            <a:r>
              <a:rPr lang="fi-FI" sz="1800" dirty="0" smtClean="0">
                <a:latin typeface="Antique Olive" pitchFamily="34" charset="0"/>
              </a:rPr>
              <a:t>1,4 </a:t>
            </a:r>
            <a:r>
              <a:rPr lang="fi-FI" sz="1800" dirty="0">
                <a:latin typeface="Antique Olive" pitchFamily="34" charset="0"/>
              </a:rPr>
              <a:t>miljoonaa nidettä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fi-FI" sz="1800" dirty="0">
                <a:latin typeface="Antique Olive" pitchFamily="34" charset="0"/>
              </a:rPr>
              <a:t>  65 000 /v = 260 /pv.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i-FI" sz="1800" dirty="0">
                <a:latin typeface="Antique Olive" pitchFamily="34" charset="0"/>
              </a:rPr>
              <a:t> Kausijulkaisuja yli </a:t>
            </a:r>
            <a:r>
              <a:rPr lang="fi-FI" sz="1800" dirty="0" smtClean="0">
                <a:latin typeface="Antique Olive" pitchFamily="34" charset="0"/>
              </a:rPr>
              <a:t>90 500 </a:t>
            </a:r>
            <a:r>
              <a:rPr lang="fi-FI" sz="1800" dirty="0">
                <a:latin typeface="Antique Olive" pitchFamily="34" charset="0"/>
              </a:rPr>
              <a:t>nimekettä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fi-FI" sz="1800" dirty="0">
                <a:latin typeface="Antique Olive" pitchFamily="34" charset="0"/>
              </a:rPr>
              <a:t>  3 000 /v.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i-FI" sz="1800" dirty="0">
                <a:latin typeface="Antique Olive" pitchFamily="34" charset="0"/>
              </a:rPr>
              <a:t> Varastokirjaston kokoelma kattaa kaikki alat.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i-FI" sz="1800" dirty="0">
                <a:latin typeface="Antique Olive" pitchFamily="34" charset="0"/>
              </a:rPr>
              <a:t> Kirjallisuutta yli sadalla eri kielellä.</a:t>
            </a:r>
          </a:p>
          <a:p>
            <a:pPr>
              <a:spcBef>
                <a:spcPct val="50000"/>
              </a:spcBef>
            </a:pPr>
            <a:endParaRPr lang="en-GB" sz="1800" dirty="0">
              <a:latin typeface="Antique Olive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8382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fi-FI" sz="4000" u="sng">
                <a:solidFill>
                  <a:schemeClr val="tx2"/>
                </a:solidFill>
                <a:latin typeface="Antique Olive" pitchFamily="34" charset="0"/>
              </a:rPr>
              <a:t>Luettelointi</a:t>
            </a:r>
            <a:endParaRPr lang="en-GB" sz="4000" u="sng">
              <a:solidFill>
                <a:schemeClr val="tx2"/>
              </a:solidFill>
              <a:latin typeface="Antique Olive" pitchFamily="34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609600" y="1981200"/>
            <a:ext cx="51054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i-FI" sz="1800" dirty="0">
                <a:latin typeface="Antique Olive" pitchFamily="34" charset="0"/>
              </a:rPr>
              <a:t> Varastokirjaston Vaari-tietokanta on ensisijaisesti kaukopalvelulle tarkoitettu paikannustietokanta - oma primaariluettelointi tapahtuu minimitasolla.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i-FI" sz="1800" dirty="0">
                <a:latin typeface="Antique Olive" pitchFamily="34" charset="0"/>
              </a:rPr>
              <a:t> Tietueet eivät sisällä luokitusta, asiasanoitusta ja sarjamerkintöjä. Muualta kopioidut tietueet ovat enimmäkseen kirjastotasoa tai kansallisbibliografiatasoa.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i-FI" sz="1800" dirty="0">
                <a:latin typeface="Antique Olive" pitchFamily="34" charset="0"/>
              </a:rPr>
              <a:t> Primaariluettelointi </a:t>
            </a:r>
            <a:r>
              <a:rPr lang="fi-FI" sz="1800" dirty="0" smtClean="0">
                <a:latin typeface="Antique Olive" pitchFamily="34" charset="0"/>
              </a:rPr>
              <a:t>12 </a:t>
            </a:r>
            <a:r>
              <a:rPr lang="fi-FI" sz="1800" dirty="0">
                <a:latin typeface="Antique Olive" pitchFamily="34" charset="0"/>
              </a:rPr>
              <a:t>%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i-FI" sz="1800" dirty="0">
                <a:latin typeface="Antique Olive" pitchFamily="34" charset="0"/>
              </a:rPr>
              <a:t> </a:t>
            </a:r>
            <a:r>
              <a:rPr lang="fi-FI" sz="1800" dirty="0" smtClean="0">
                <a:latin typeface="Antique Olive" pitchFamily="34" charset="0"/>
              </a:rPr>
              <a:t>Poimintaluettelointi 88 </a:t>
            </a:r>
            <a:r>
              <a:rPr lang="fi-FI" sz="1800" dirty="0">
                <a:latin typeface="Antique Olive" pitchFamily="34" charset="0"/>
              </a:rPr>
              <a:t>%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fi-FI" sz="1800" dirty="0">
                <a:latin typeface="Antique Olive" pitchFamily="34" charset="0"/>
              </a:rPr>
              <a:t> </a:t>
            </a:r>
            <a:r>
              <a:rPr lang="fi-FI" sz="1600" dirty="0">
                <a:latin typeface="Antique Olive" pitchFamily="34" charset="0"/>
              </a:rPr>
              <a:t>Linda 56 %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fi-FI" sz="1600" dirty="0">
                <a:latin typeface="Antique Olive" pitchFamily="34" charset="0"/>
              </a:rPr>
              <a:t> </a:t>
            </a:r>
            <a:r>
              <a:rPr lang="fi-FI" sz="1600" dirty="0" err="1">
                <a:latin typeface="Antique Olive" pitchFamily="34" charset="0"/>
              </a:rPr>
              <a:t>BookWhere</a:t>
            </a:r>
            <a:r>
              <a:rPr lang="fi-FI" sz="1600" dirty="0">
                <a:latin typeface="Antique Olive" pitchFamily="34" charset="0"/>
              </a:rPr>
              <a:t> 26 %</a:t>
            </a:r>
            <a:endParaRPr lang="en-GB" sz="1600" dirty="0">
              <a:latin typeface="Antique Olive" pitchFamily="34" charset="0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172200" y="2590800"/>
            <a:ext cx="2819400" cy="11906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600" b="1">
                <a:latin typeface="Arial" charset="0"/>
              </a:rPr>
              <a:t>”Varastokirjasto on yhteisluettelo LINDAn yksi suurimmista bibliografisen tiedon tuottajista.</a:t>
            </a:r>
            <a:r>
              <a:rPr lang="fi-FI" sz="1600" b="1">
                <a:latin typeface="Arial" charset="0"/>
              </a:rPr>
              <a:t>”</a:t>
            </a:r>
            <a:r>
              <a:rPr lang="en-GB" b="1"/>
              <a:t> 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2208</TotalTime>
  <Words>655</Words>
  <Application>Microsoft Office PowerPoint</Application>
  <PresentationFormat>Näytössä katseltava diaesitys (4:3)</PresentationFormat>
  <Paragraphs>107</Paragraphs>
  <Slides>17</Slides>
  <Notes>2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18" baseType="lpstr">
      <vt:lpstr>Default Design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Tyypillinen tilaus</vt:lpstr>
      <vt:lpstr>Dia 13</vt:lpstr>
      <vt:lpstr>Dia 14</vt:lpstr>
      <vt:lpstr>Dia 15</vt:lpstr>
      <vt:lpstr>Dia 16</vt:lpstr>
      <vt:lpstr>Dia 17</vt:lpstr>
    </vt:vector>
  </TitlesOfParts>
  <Company>Varastokirjasto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Pasi</dc:creator>
  <cp:lastModifiedBy>Auditorio Martinsali</cp:lastModifiedBy>
  <cp:revision>111</cp:revision>
  <dcterms:created xsi:type="dcterms:W3CDTF">2008-09-02T06:36:24Z</dcterms:created>
  <dcterms:modified xsi:type="dcterms:W3CDTF">2011-03-21T06:58:48Z</dcterms:modified>
</cp:coreProperties>
</file>